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345" r:id="rId3"/>
    <p:sldId id="416" r:id="rId4"/>
    <p:sldId id="417" r:id="rId5"/>
    <p:sldId id="418" r:id="rId6"/>
    <p:sldId id="434" r:id="rId7"/>
    <p:sldId id="366" r:id="rId8"/>
    <p:sldId id="365" r:id="rId9"/>
    <p:sldId id="435" r:id="rId10"/>
    <p:sldId id="419" r:id="rId11"/>
    <p:sldId id="420" r:id="rId12"/>
    <p:sldId id="433" r:id="rId13"/>
    <p:sldId id="421" r:id="rId14"/>
    <p:sldId id="422" r:id="rId15"/>
    <p:sldId id="364" r:id="rId16"/>
    <p:sldId id="406" r:id="rId17"/>
    <p:sldId id="412" r:id="rId18"/>
    <p:sldId id="414" r:id="rId19"/>
    <p:sldId id="399" r:id="rId20"/>
    <p:sldId id="400" r:id="rId21"/>
    <p:sldId id="401" r:id="rId22"/>
    <p:sldId id="402" r:id="rId23"/>
    <p:sldId id="392" r:id="rId24"/>
    <p:sldId id="407" r:id="rId25"/>
    <p:sldId id="409" r:id="rId26"/>
    <p:sldId id="342" r:id="rId27"/>
    <p:sldId id="404" r:id="rId28"/>
    <p:sldId id="403" r:id="rId29"/>
    <p:sldId id="391" r:id="rId30"/>
    <p:sldId id="360" r:id="rId31"/>
    <p:sldId id="362" r:id="rId32"/>
    <p:sldId id="356" r:id="rId33"/>
    <p:sldId id="389" r:id="rId34"/>
    <p:sldId id="410" r:id="rId35"/>
    <p:sldId id="432" r:id="rId36"/>
    <p:sldId id="424" r:id="rId37"/>
    <p:sldId id="426" r:id="rId38"/>
    <p:sldId id="427" r:id="rId39"/>
    <p:sldId id="430" r:id="rId40"/>
    <p:sldId id="428" r:id="rId41"/>
    <p:sldId id="429" r:id="rId42"/>
    <p:sldId id="431" r:id="rId43"/>
    <p:sldId id="413" r:id="rId44"/>
    <p:sldId id="405" r:id="rId45"/>
    <p:sldId id="425" r:id="rId46"/>
    <p:sldId id="388" r:id="rId47"/>
    <p:sldId id="408" r:id="rId48"/>
    <p:sldId id="308" r:id="rId49"/>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102" d="100"/>
          <a:sy n="102" d="100"/>
        </p:scale>
        <p:origin x="-1344"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2/21/2023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2/21/2023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2/21/2023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Shipping from Realdigital.org was from three to five days. Boot</a:t>
            </a:r>
            <a:r>
              <a:rPr lang="en-US" baseline="0" dirty="0" smtClean="0"/>
              <a:t> Camp f</a:t>
            </a:r>
            <a:r>
              <a:rPr lang="en-US" dirty="0" smtClean="0"/>
              <a:t>iles at https://github.com/jimbrake/FPGA_Boot_Camp have a date code suffix and are updated occasionally.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81472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requirements (switches, push buttons, LEDs and 7-segment digits)</a:t>
            </a:r>
            <a:r>
              <a:rPr lang="en-US" baseline="0" dirty="0" smtClean="0"/>
              <a:t> narrowed the choices down to these two boards.  </a:t>
            </a:r>
            <a:r>
              <a:rPr lang="en-US" dirty="0" smtClean="0"/>
              <a:t>A </a:t>
            </a:r>
            <a:r>
              <a:rPr lang="en-US" dirty="0" smtClean="0"/>
              <a:t>major </a:t>
            </a:r>
            <a:r>
              <a:rPr lang="en-US" dirty="0" smtClean="0"/>
              <a:t>(self study) factor </a:t>
            </a:r>
            <a:r>
              <a:rPr lang="en-US" dirty="0" smtClean="0"/>
              <a:t>was the availability of a 15 week courseware for Boolean board at RealDigital.org.</a:t>
            </a:r>
            <a:r>
              <a:rPr lang="en-US" baseline="0" dirty="0" smtClean="0"/>
              <a:t> </a:t>
            </a:r>
            <a:r>
              <a:rPr lang="en-US" baseline="0" dirty="0" smtClean="0"/>
              <a:t> </a:t>
            </a:r>
            <a:r>
              <a:rPr lang="en-US" dirty="0" smtClean="0"/>
              <a:t>Currently</a:t>
            </a:r>
            <a:r>
              <a:rPr lang="en-US" baseline="0" dirty="0" smtClean="0"/>
              <a:t> </a:t>
            </a:r>
            <a:r>
              <a:rPr lang="en-US" baseline="0" dirty="0" smtClean="0"/>
              <a:t>s</a:t>
            </a:r>
            <a:r>
              <a:rPr lang="en-US" dirty="0" smtClean="0"/>
              <a:t>everal</a:t>
            </a:r>
            <a:r>
              <a:rPr lang="en-US" baseline="0" dirty="0" smtClean="0"/>
              <a:t> universities issue an FPGA board to each student for a one semester course.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thanks</a:t>
            </a:r>
            <a:r>
              <a:rPr lang="en-US" baseline="0" dirty="0" smtClean="0"/>
              <a:t> to St. Mary’s University for providing the classrooms.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310839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a:t>
            </a:r>
            <a:r>
              <a:rPr lang="en-US" baseline="0" dirty="0" smtClean="0"/>
              <a:t> price q</a:t>
            </a:r>
            <a:r>
              <a:rPr lang="en-US" dirty="0" smtClean="0"/>
              <a:t>uantity</a:t>
            </a:r>
            <a:r>
              <a:rPr lang="en-US" baseline="0" dirty="0" smtClean="0"/>
              <a:t> one: $31.20, by sharing a JTAG programmer: $20.77 plus taxes &amp; shipping.  </a:t>
            </a:r>
            <a:r>
              <a:rPr lang="en-US" dirty="0" smtClean="0"/>
              <a:t>Uses Xilinx mature ISE tools.  JTAG programmer shown has full set of </a:t>
            </a:r>
            <a:r>
              <a:rPr lang="en-US" dirty="0" smtClean="0"/>
              <a:t>cables (recommended).</a:t>
            </a:r>
            <a:r>
              <a:rPr lang="en-US" baseline="0" dirty="0" smtClean="0"/>
              <a:t>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ISE does not require constraint files.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a:t>
            </a:r>
            <a:r>
              <a:rPr lang="en-US" baseline="0" dirty="0" smtClean="0"/>
              <a:t>(the side normally connected </a:t>
            </a:r>
            <a:r>
              <a:rPr lang="en-US" baseline="0" dirty="0" smtClean="0"/>
              <a:t>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309711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Using the display board comes later, again for instant gratification preprogram an example operation using the display board.  Need to adapt Digital Designer for </a:t>
            </a:r>
            <a:r>
              <a:rPr lang="en-US" baseline="0" dirty="0" err="1" smtClean="0"/>
              <a:t>nano</a:t>
            </a:r>
            <a:r>
              <a:rPr lang="en-US" baseline="0" dirty="0" smtClean="0"/>
              <a:t> 9K and Spartan-6 boards.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31</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32</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224662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33</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https://digilent.com/blog/teaching-computer-architecture-with-fpga-boards-harris-harris/. VAST laboratory UCLA, Jason Cong: https://vast.cs.ucla.edu/publications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35</a:t>
            </a:fld>
            <a:endParaRPr lang="en-US"/>
          </a:p>
        </p:txBody>
      </p:sp>
    </p:spTree>
    <p:extLst>
      <p:ext uri="{BB962C8B-B14F-4D97-AF65-F5344CB8AC3E}">
        <p14:creationId xmlns:p14="http://schemas.microsoft.com/office/powerpoint/2010/main" val="412130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push buttons.  Least expensive Altera board with “full” user IO.  VGA video output,</a:t>
            </a:r>
            <a:r>
              <a:rPr lang="en-US" baseline="0" dirty="0" smtClean="0"/>
              <a:t> DRAM chip &amp; microSD card slot.  Arduino connectors.</a:t>
            </a:r>
            <a:endParaRPr lang="en-US" dirty="0"/>
          </a:p>
        </p:txBody>
      </p:sp>
      <p:sp>
        <p:nvSpPr>
          <p:cNvPr id="5" name="Date Placeholder 4"/>
          <p:cNvSpPr>
            <a:spLocks noGrp="1"/>
          </p:cNvSpPr>
          <p:nvPr>
            <p:ph type="dt" idx="11"/>
          </p:nvPr>
        </p:nvSpPr>
        <p:spPr/>
        <p:txBody>
          <a:bodyPr/>
          <a:lstStyle/>
          <a:p>
            <a:fld id="{8DB7B33B-4BFA-4CF8-9835-62EB9C354658}"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36</a:t>
            </a:fld>
            <a:endParaRPr lang="en-US"/>
          </a:p>
        </p:txBody>
      </p:sp>
    </p:spTree>
    <p:extLst>
      <p:ext uri="{BB962C8B-B14F-4D97-AF65-F5344CB8AC3E}">
        <p14:creationId xmlns:p14="http://schemas.microsoft.com/office/powerpoint/2010/main" val="107614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half way through 2022 RealDigital.org added</a:t>
            </a:r>
            <a:r>
              <a:rPr lang="en-US" baseline="0" dirty="0" smtClean="0"/>
              <a:t> the bottom row of parts.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37</a:t>
            </a:fld>
            <a:endParaRPr lang="en-US"/>
          </a:p>
        </p:txBody>
      </p:sp>
    </p:spTree>
    <p:extLst>
      <p:ext uri="{BB962C8B-B14F-4D97-AF65-F5344CB8AC3E}">
        <p14:creationId xmlns:p14="http://schemas.microsoft.com/office/powerpoint/2010/main" val="1624957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Board “endorsement” by Xilinx.</a:t>
            </a:r>
            <a:r>
              <a:rPr lang="en-US" baseline="0" dirty="0" smtClean="0"/>
              <a:t> </a:t>
            </a:r>
            <a:r>
              <a:rPr lang="en-US" dirty="0" smtClean="0"/>
              <a:t> Kria-KV260</a:t>
            </a:r>
            <a:r>
              <a:rPr lang="en-US" baseline="0" dirty="0" smtClean="0"/>
              <a:t> has state-of-the-art FPGA.</a:t>
            </a:r>
            <a:endParaRPr lang="en-US" dirty="0"/>
          </a:p>
        </p:txBody>
      </p:sp>
      <p:sp>
        <p:nvSpPr>
          <p:cNvPr id="5" name="Date Placeholder 4"/>
          <p:cNvSpPr>
            <a:spLocks noGrp="1"/>
          </p:cNvSpPr>
          <p:nvPr>
            <p:ph type="dt" idx="11"/>
          </p:nvPr>
        </p:nvSpPr>
        <p:spPr/>
        <p:txBody>
          <a:bodyPr/>
          <a:lstStyle/>
          <a:p>
            <a:fld id="{6341EBE7-EC2B-4C40-8FA7-D1C70024F56E}"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38</a:t>
            </a:fld>
            <a:endParaRPr lang="en-US"/>
          </a:p>
        </p:txBody>
      </p:sp>
    </p:spTree>
    <p:extLst>
      <p:ext uri="{BB962C8B-B14F-4D97-AF65-F5344CB8AC3E}">
        <p14:creationId xmlns:p14="http://schemas.microsoft.com/office/powerpoint/2010/main" val="1563459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FPGA part</a:t>
            </a:r>
            <a:r>
              <a:rPr lang="en-US" baseline="0" dirty="0" smtClean="0"/>
              <a:t> numbers </a:t>
            </a:r>
            <a:r>
              <a:rPr lang="en-US" dirty="0" smtClean="0"/>
              <a:t>for</a:t>
            </a:r>
            <a:r>
              <a:rPr lang="en-US" baseline="0" dirty="0" smtClean="0"/>
              <a:t> two leftmost boards are swapped.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39</a:t>
            </a:fld>
            <a:endParaRPr lang="en-US"/>
          </a:p>
        </p:txBody>
      </p:sp>
    </p:spTree>
    <p:extLst>
      <p:ext uri="{BB962C8B-B14F-4D97-AF65-F5344CB8AC3E}">
        <p14:creationId xmlns:p14="http://schemas.microsoft.com/office/powerpoint/2010/main" val="3764117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40</a:t>
            </a:fld>
            <a:endParaRPr lang="en-US"/>
          </a:p>
        </p:txBody>
      </p:sp>
    </p:spTree>
    <p:extLst>
      <p:ext uri="{BB962C8B-B14F-4D97-AF65-F5344CB8AC3E}">
        <p14:creationId xmlns:p14="http://schemas.microsoft.com/office/powerpoint/2010/main" val="2096048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a:t>
            </a:r>
            <a:r>
              <a:rPr lang="en-US" dirty="0" err="1" smtClean="0"/>
              <a:t>Kria</a:t>
            </a:r>
            <a:r>
              <a:rPr lang="en-US" dirty="0" smtClean="0"/>
              <a:t> SOM has only a single</a:t>
            </a:r>
            <a:r>
              <a:rPr lang="en-US" baseline="0" dirty="0" smtClean="0"/>
              <a:t> PMOD for user IO.  Does have RJ45, HDMI &amp; camera connectors</a:t>
            </a:r>
            <a:r>
              <a:rPr lang="en-US" baseline="0" dirty="0" smtClean="0"/>
              <a:t>.</a:t>
            </a:r>
          </a:p>
          <a:p>
            <a:r>
              <a:rPr lang="en-US" baseline="0" dirty="0" smtClean="0"/>
              <a:t>The “See more details” buttons will show the use cases.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41</a:t>
            </a:fld>
            <a:endParaRPr lang="en-US"/>
          </a:p>
        </p:txBody>
      </p:sp>
    </p:spTree>
    <p:extLst>
      <p:ext uri="{BB962C8B-B14F-4D97-AF65-F5344CB8AC3E}">
        <p14:creationId xmlns:p14="http://schemas.microsoft.com/office/powerpoint/2010/main" val="1526103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more </a:t>
            </a:r>
            <a:r>
              <a:rPr lang="en-US" baseline="0" dirty="0" smtClean="0"/>
              <a:t>advanced </a:t>
            </a:r>
            <a:r>
              <a:rPr lang="en-US" baseline="0" dirty="0" smtClean="0"/>
              <a:t>boards in the research boards section.</a:t>
            </a:r>
            <a:endParaRPr lang="en-US" dirty="0" smtClean="0"/>
          </a:p>
          <a:p>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42</a:t>
            </a:fld>
            <a:endParaRPr lang="en-US"/>
          </a:p>
        </p:txBody>
      </p:sp>
    </p:spTree>
    <p:extLst>
      <p:ext uri="{BB962C8B-B14F-4D97-AF65-F5344CB8AC3E}">
        <p14:creationId xmlns:p14="http://schemas.microsoft.com/office/powerpoint/2010/main" val="1819847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 to cut the breadboard in half,</a:t>
            </a:r>
            <a:r>
              <a:rPr lang="en-US" baseline="0" dirty="0" smtClean="0"/>
              <a:t> split in two and </a:t>
            </a:r>
            <a:r>
              <a:rPr lang="en-US" baseline="0" dirty="0" smtClean="0"/>
              <a:t>mount </a:t>
            </a:r>
            <a:r>
              <a:rPr lang="en-US" baseline="0" dirty="0" smtClean="0"/>
              <a:t>two pieces </a:t>
            </a:r>
            <a:r>
              <a:rPr lang="en-US" baseline="0" dirty="0" smtClean="0"/>
              <a:t>on </a:t>
            </a:r>
            <a:r>
              <a:rPr lang="en-US" baseline="0" dirty="0" smtClean="0"/>
              <a:t>wood like the short breadboard picture.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a:t>
            </a:r>
            <a:r>
              <a:rPr lang="en-US" baseline="0" dirty="0" smtClean="0"/>
              <a:t> pins, via constraint files, support dozens of IO standards.  DSP multipliers vary from 16 by 16 to 18 by 25 with varying capabilities for cascading.  Usually one DFF per 4LUT and two DFF per 6LUT.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243976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https://www.realdigital.org/  Uses AMD/</a:t>
            </a:r>
            <a:r>
              <a:rPr lang="en-US" dirty="0" err="1" smtClean="0"/>
              <a:t>xilinx</a:t>
            </a:r>
            <a:r>
              <a:rPr lang="en-US" dirty="0" smtClean="0"/>
              <a:t> tools(</a:t>
            </a:r>
            <a:r>
              <a:rPr lang="en-US" dirty="0" err="1" smtClean="0"/>
              <a:t>vivado</a:t>
            </a:r>
            <a:r>
              <a:rPr lang="en-US" dirty="0" smtClean="0"/>
              <a:t>). </a:t>
            </a:r>
            <a:r>
              <a:rPr lang="en-US" baseline="0" dirty="0" smtClean="0"/>
              <a:t> </a:t>
            </a:r>
            <a:r>
              <a:rPr lang="en-US" dirty="0" smtClean="0"/>
              <a:t>HDMI video out. Available with or without Bluetooth LE.  35K 6LUTs.  Four </a:t>
            </a:r>
            <a:r>
              <a:rPr lang="en-US" dirty="0" err="1" smtClean="0"/>
              <a:t>Pmods</a:t>
            </a:r>
            <a:r>
              <a:rPr lang="en-US" dirty="0" smtClean="0"/>
              <a:t>.</a:t>
            </a:r>
            <a:endParaRPr lang="en-US" dirty="0"/>
          </a:p>
        </p:txBody>
      </p:sp>
      <p:sp>
        <p:nvSpPr>
          <p:cNvPr id="5" name="Date Placeholder 4"/>
          <p:cNvSpPr>
            <a:spLocks noGrp="1"/>
          </p:cNvSpPr>
          <p:nvPr>
            <p:ph type="dt" idx="11"/>
          </p:nvPr>
        </p:nvSpPr>
        <p:spPr/>
        <p:txBody>
          <a:bodyPr/>
          <a:lstStyle/>
          <a:p>
            <a:fld id="{7A2A3735-DC17-4E4D-A9CE-B6D4B97A2912}"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45</a:t>
            </a:fld>
            <a:endParaRPr lang="en-US"/>
          </a:p>
        </p:txBody>
      </p:sp>
    </p:spTree>
    <p:extLst>
      <p:ext uri="{BB962C8B-B14F-4D97-AF65-F5344CB8AC3E}">
        <p14:creationId xmlns:p14="http://schemas.microsoft.com/office/powerpoint/2010/main" val="4002645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46</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  ARM has courseware for their soft-core ARM on an FPGA: https://github.com/arm-university/Advanced-System-on-Chip-Design-Education-Kit</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FPGA families have the carry chain after the LUTs</a:t>
            </a:r>
            <a:r>
              <a:rPr lang="en-US" baseline="0" dirty="0" smtClean="0"/>
              <a:t> and before the DFF.</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1612358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DSP units include a multiplier and an accumulator.  All connected by programmable wiring.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18-bit by 18-bit two’s complement signed multiplier, 48-bit 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4095190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 and St. </a:t>
            </a:r>
            <a:r>
              <a:rPr lang="en-US" dirty="0" err="1" smtClean="0"/>
              <a:t>Marys</a:t>
            </a:r>
            <a:r>
              <a:rPr lang="en-US" dirty="0" smtClean="0"/>
              <a:t> use </a:t>
            </a:r>
            <a:r>
              <a:rPr lang="en-US" dirty="0" err="1" smtClean="0"/>
              <a:t>Terasic</a:t>
            </a:r>
            <a:r>
              <a:rPr lang="en-US" dirty="0" smtClean="0"/>
              <a:t> DE-10.  UTSA uses BASYS</a:t>
            </a:r>
            <a:r>
              <a:rPr lang="en-US" baseline="0" dirty="0" smtClean="0"/>
              <a:t>-3 ARTIX-7.  Boards signed out to the student for the semester.</a:t>
            </a:r>
          </a:p>
          <a:p>
            <a:r>
              <a:rPr lang="en-US" baseline="0" dirty="0" err="1" smtClean="0"/>
              <a:t>Terasic</a:t>
            </a:r>
            <a:r>
              <a:rPr lang="en-US" baseline="0" dirty="0" smtClean="0"/>
              <a:t> DE-10 Lite went from $77 to $82 (academic prices).  </a:t>
            </a:r>
            <a:r>
              <a:rPr lang="en-US" baseline="0" dirty="0" smtClean="0"/>
              <a:t>Realdigital.org </a:t>
            </a:r>
            <a:r>
              <a:rPr lang="en-US" baseline="0" dirty="0" smtClean="0"/>
              <a:t>Boolean board went from $69 to $74 (academic prices).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54160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pgacademy.org/course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inxalinx/AX30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alangarf/tm1638-verilo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fpgacademy.org/courses.html" TargetMode="External"/><Relationship Id="rId5" Type="http://schemas.openxmlformats.org/officeDocument/2006/relationships/hyperlink" Target="https://fpgacademy.org/tools.html" TargetMode="External"/><Relationship Id="rId4" Type="http://schemas.openxmlformats.org/officeDocument/2006/relationships/hyperlink" Target="https://www.intel.com/content/www/us/en/developer/topic-technology/fpga-academic/material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xilinx.com/support/university.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2" name="Title 1"/>
          <p:cNvSpPr>
            <a:spLocks noGrp="1"/>
          </p:cNvSpPr>
          <p:nvPr>
            <p:ph type="ctrTitle"/>
          </p:nvPr>
        </p:nvSpPr>
        <p:spPr>
          <a:xfrm>
            <a:off x="762000" y="3200400"/>
            <a:ext cx="7772400" cy="1981200"/>
          </a:xfrm>
        </p:spPr>
        <p:txBody>
          <a:bodyPr>
            <a:normAutofit/>
          </a:bodyPr>
          <a:lstStyle/>
          <a:p>
            <a:r>
              <a:rPr lang="en-US" sz="3600" dirty="0"/>
              <a:t>O</a:t>
            </a:r>
            <a:r>
              <a:rPr lang="en-US" sz="3600" dirty="0" smtClean="0"/>
              <a:t>ne year review of the Emerging Technology Grant</a:t>
            </a:r>
            <a:r>
              <a:rPr lang="en-US" sz="3600" dirty="0"/>
              <a:t> </a:t>
            </a:r>
            <a:r>
              <a:rPr lang="en-US" sz="3600" dirty="0" smtClean="0"/>
              <a:t>for </a:t>
            </a:r>
            <a:br>
              <a:rPr lang="en-US" sz="3600" dirty="0" smtClean="0"/>
            </a:br>
            <a:r>
              <a:rPr lang="en-US" sz="3600" dirty="0" smtClean="0"/>
              <a:t>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sp>
        <p:nvSpPr>
          <p:cNvPr id="5" name="Date Placeholder 4"/>
          <p:cNvSpPr>
            <a:spLocks noGrp="1"/>
          </p:cNvSpPr>
          <p:nvPr>
            <p:ph type="dt" sz="half" idx="10"/>
          </p:nvPr>
        </p:nvSpPr>
        <p:spPr/>
        <p:txBody>
          <a:bodyPr/>
          <a:lstStyle/>
          <a:p>
            <a:fld id="{E5577D6E-612A-4292-9623-A6394757A7A5}" type="datetime1">
              <a:rPr lang="en-US" smtClean="0"/>
              <a:t>2/21/2023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The FPGA Boot Camp task</a:t>
            </a:r>
            <a:endParaRPr lang="en-US" sz="4000" dirty="0"/>
          </a:p>
        </p:txBody>
      </p:sp>
      <p:sp>
        <p:nvSpPr>
          <p:cNvPr id="3" name="Content Placeholder 2"/>
          <p:cNvSpPr>
            <a:spLocks noGrp="1"/>
          </p:cNvSpPr>
          <p:nvPr>
            <p:ph idx="1"/>
          </p:nvPr>
        </p:nvSpPr>
        <p:spPr>
          <a:xfrm>
            <a:off x="457200" y="1219200"/>
            <a:ext cx="8229600" cy="5181600"/>
          </a:xfrm>
        </p:spPr>
        <p:txBody>
          <a:bodyPr>
            <a:normAutofit/>
          </a:bodyPr>
          <a:lstStyle/>
          <a:p>
            <a:r>
              <a:rPr lang="en-US" dirty="0" smtClean="0"/>
              <a:t>Establish a minimum set of features</a:t>
            </a:r>
          </a:p>
          <a:p>
            <a:r>
              <a:rPr lang="en-US" dirty="0" smtClean="0"/>
              <a:t>Find lowest cost boards</a:t>
            </a:r>
          </a:p>
          <a:p>
            <a:r>
              <a:rPr lang="en-US" dirty="0" smtClean="0"/>
              <a:t>Establish a Boot Camp program/slide deck</a:t>
            </a:r>
          </a:p>
          <a:p>
            <a:r>
              <a:rPr lang="en-US" dirty="0" smtClean="0"/>
              <a:t>Modify the Digital Designer tool</a:t>
            </a:r>
          </a:p>
          <a:p>
            <a:r>
              <a:rPr lang="en-US" dirty="0" smtClean="0"/>
              <a:t>Conduct the classes</a:t>
            </a:r>
          </a:p>
          <a:p>
            <a:r>
              <a:rPr lang="en-US" dirty="0" smtClean="0"/>
              <a:t>Comments</a:t>
            </a:r>
          </a:p>
          <a:p>
            <a:pPr lvl="1"/>
            <a:r>
              <a:rPr lang="en-US" dirty="0" smtClean="0"/>
              <a:t>Modest price increases</a:t>
            </a:r>
          </a:p>
          <a:p>
            <a:pPr lvl="1"/>
            <a:r>
              <a:rPr lang="en-US" dirty="0" err="1" smtClean="0"/>
              <a:t>Vivado</a:t>
            </a:r>
            <a:r>
              <a:rPr lang="en-US" dirty="0" smtClean="0"/>
              <a:t> disk space</a:t>
            </a:r>
          </a:p>
          <a:p>
            <a:pPr lvl="1"/>
            <a:r>
              <a:rPr lang="en-US" dirty="0" smtClean="0"/>
              <a:t>Local university courses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Tree>
    <p:extLst>
      <p:ext uri="{BB962C8B-B14F-4D97-AF65-F5344CB8AC3E}">
        <p14:creationId xmlns:p14="http://schemas.microsoft.com/office/powerpoint/2010/main" val="328236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4000" dirty="0" smtClean="0"/>
              <a:t>The FPGA Boot Camp</a:t>
            </a:r>
            <a:br>
              <a:rPr lang="en-US" sz="4000" dirty="0" smtClean="0"/>
            </a:br>
            <a:r>
              <a:rPr lang="en-US" sz="3600" dirty="0"/>
              <a:t>Board choices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smtClean="0"/>
              <a:t>Realdigital.org Boolean board</a:t>
            </a:r>
          </a:p>
          <a:p>
            <a:pPr lvl="1"/>
            <a:r>
              <a:rPr lang="en-US" dirty="0" smtClean="0"/>
              <a:t>Located in USA</a:t>
            </a:r>
          </a:p>
          <a:p>
            <a:pPr lvl="1"/>
            <a:r>
              <a:rPr lang="en-US" dirty="0" smtClean="0"/>
              <a:t>15 week courseware</a:t>
            </a:r>
          </a:p>
          <a:p>
            <a:pPr lvl="1"/>
            <a:r>
              <a:rPr lang="en-US" dirty="0" smtClean="0"/>
              <a:t>(16) switches &amp; LEDs, (8) 7-segment digits</a:t>
            </a:r>
          </a:p>
          <a:p>
            <a:pPr lvl="1"/>
            <a:r>
              <a:rPr lang="en-US" dirty="0" smtClean="0"/>
              <a:t>Constraint files generated by Digital Designer</a:t>
            </a:r>
          </a:p>
          <a:p>
            <a:r>
              <a:rPr lang="en-US" dirty="0" err="1" smtClean="0"/>
              <a:t>Terasic</a:t>
            </a:r>
            <a:r>
              <a:rPr lang="en-US" dirty="0" smtClean="0"/>
              <a:t> DE-10 Lite</a:t>
            </a:r>
          </a:p>
          <a:p>
            <a:pPr lvl="1"/>
            <a:r>
              <a:rPr lang="en-US" dirty="0" smtClean="0"/>
              <a:t>Located in Taiwan</a:t>
            </a:r>
          </a:p>
          <a:p>
            <a:pPr lvl="1"/>
            <a:r>
              <a:rPr lang="en-US" dirty="0"/>
              <a:t>Some course material </a:t>
            </a:r>
            <a:r>
              <a:rPr lang="en-US" dirty="0">
                <a:hlinkClick r:id="rId3"/>
              </a:rPr>
              <a:t>https://fpgacademy.org/courses.html</a:t>
            </a:r>
            <a:endParaRPr lang="en-US" dirty="0"/>
          </a:p>
          <a:p>
            <a:pPr lvl="1"/>
            <a:r>
              <a:rPr lang="en-US" dirty="0" smtClean="0"/>
              <a:t>(10) switches &amp; LEDs, (6) 7-segment digits</a:t>
            </a:r>
          </a:p>
          <a:p>
            <a:pPr lvl="1"/>
            <a:r>
              <a:rPr lang="en-US" dirty="0" smtClean="0"/>
              <a:t>Academic pricing harder to obtain</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Tree>
    <p:extLst>
      <p:ext uri="{BB962C8B-B14F-4D97-AF65-F5344CB8AC3E}">
        <p14:creationId xmlns:p14="http://schemas.microsoft.com/office/powerpoint/2010/main" val="3576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dirty="0" smtClean="0"/>
              <a:t>DE10-Lite versus Boolean board</a:t>
            </a:r>
            <a:endParaRPr lang="en-US" sz="4000" dirty="0"/>
          </a:p>
        </p:txBody>
      </p:sp>
      <p:sp>
        <p:nvSpPr>
          <p:cNvPr id="3" name="Content Placeholder 2"/>
          <p:cNvSpPr>
            <a:spLocks noGrp="1"/>
          </p:cNvSpPr>
          <p:nvPr>
            <p:ph idx="1"/>
          </p:nvPr>
        </p:nvSpPr>
        <p:spPr>
          <a:xfrm>
            <a:off x="457200" y="762000"/>
            <a:ext cx="8229600" cy="5410200"/>
          </a:xfrm>
        </p:spPr>
        <p:txBody>
          <a:bodyPr>
            <a:noAutofit/>
          </a:bodyPr>
          <a:lstStyle/>
          <a:p>
            <a:pPr marL="457200" lvl="1" indent="0">
              <a:buNone/>
            </a:pPr>
            <a:r>
              <a:rPr lang="en-US" b="1" dirty="0" smtClean="0"/>
              <a:t>DE10-Lite			Boolean board</a:t>
            </a:r>
          </a:p>
          <a:p>
            <a:pPr marL="457200" lvl="1" indent="0">
              <a:buNone/>
            </a:pPr>
            <a:r>
              <a:rPr lang="en-US" sz="2400" dirty="0" smtClean="0"/>
              <a:t>50K 4LUT MAX-X		=	33K 6LUT Spartan-7</a:t>
            </a:r>
          </a:p>
          <a:p>
            <a:pPr marL="457200" lvl="1" indent="0">
              <a:buNone/>
            </a:pPr>
            <a:r>
              <a:rPr lang="en-US" sz="2400" dirty="0" smtClean="0"/>
              <a:t>1.7Mb block RAM		=	2.8Mb block RAM</a:t>
            </a:r>
          </a:p>
          <a:p>
            <a:pPr marL="457200" lvl="1" indent="0">
              <a:buNone/>
            </a:pPr>
            <a:r>
              <a:rPr lang="en-US" sz="2400" dirty="0" smtClean="0"/>
              <a:t>64MB DRAM	+	     	No DRAM</a:t>
            </a:r>
          </a:p>
          <a:p>
            <a:pPr marL="457200" lvl="1" indent="0">
              <a:buNone/>
            </a:pPr>
            <a:r>
              <a:rPr lang="en-US" sz="2400" dirty="0" smtClean="0"/>
              <a:t>SD card slot	+	     	No SD card slot</a:t>
            </a:r>
          </a:p>
          <a:p>
            <a:pPr marL="457200" lvl="1" indent="0">
              <a:buNone/>
            </a:pPr>
            <a:r>
              <a:rPr lang="en-US" sz="2400" dirty="0" smtClean="0"/>
              <a:t>VGA			=	HDMI</a:t>
            </a:r>
            <a:endParaRPr lang="en-US" sz="2400" dirty="0"/>
          </a:p>
          <a:p>
            <a:pPr marL="457200" lvl="1" indent="0">
              <a:buNone/>
            </a:pPr>
            <a:r>
              <a:rPr lang="en-US" sz="2400" dirty="0" err="1" smtClean="0"/>
              <a:t>Quartus</a:t>
            </a:r>
            <a:r>
              <a:rPr lang="en-US" sz="2400" dirty="0" smtClean="0"/>
              <a:t> 15GB	+	     	</a:t>
            </a:r>
            <a:r>
              <a:rPr lang="en-US" sz="2400" dirty="0" err="1" smtClean="0"/>
              <a:t>Vivado</a:t>
            </a:r>
            <a:r>
              <a:rPr lang="en-US" sz="2400" dirty="0" smtClean="0"/>
              <a:t> 33GB (no </a:t>
            </a:r>
            <a:r>
              <a:rPr lang="en-US" sz="2400" dirty="0" err="1" smtClean="0"/>
              <a:t>Vitis</a:t>
            </a:r>
            <a:r>
              <a:rPr lang="en-US" sz="2400" dirty="0" smtClean="0"/>
              <a:t>)</a:t>
            </a:r>
          </a:p>
          <a:p>
            <a:pPr marL="457200" lvl="1" indent="0">
              <a:buNone/>
            </a:pPr>
            <a:r>
              <a:rPr lang="en-US" sz="2400" dirty="0" smtClean="0"/>
              <a:t>Schematic capture		=	Use Digital Designer</a:t>
            </a:r>
          </a:p>
          <a:p>
            <a:pPr marL="457200" lvl="1" indent="0">
              <a:buNone/>
            </a:pPr>
            <a:r>
              <a:rPr lang="en-US" sz="2400" dirty="0" smtClean="0"/>
              <a:t>Use constraint editor	     ++	</a:t>
            </a:r>
            <a:r>
              <a:rPr lang="en-US" sz="2400" b="1" dirty="0" smtClean="0"/>
              <a:t>Generated constraint file</a:t>
            </a:r>
          </a:p>
          <a:p>
            <a:pPr marL="457200" lvl="1" indent="0">
              <a:buNone/>
            </a:pPr>
            <a:r>
              <a:rPr lang="en-US" sz="2400" dirty="0" smtClean="0"/>
              <a:t>$82 			</a:t>
            </a:r>
            <a:r>
              <a:rPr lang="en-US" sz="2400" dirty="0"/>
              <a:t> </a:t>
            </a:r>
            <a:r>
              <a:rPr lang="en-US" sz="2400" dirty="0" smtClean="0"/>
              <a:t>    +	$74</a:t>
            </a:r>
          </a:p>
          <a:p>
            <a:pPr marL="457200" lvl="1" indent="0">
              <a:buNone/>
            </a:pPr>
            <a:r>
              <a:rPr lang="en-US" sz="1800" dirty="0"/>
              <a:t>Ready to use </a:t>
            </a:r>
            <a:r>
              <a:rPr lang="en-US" sz="1800" dirty="0" smtClean="0"/>
              <a:t>			=	Ready to use</a:t>
            </a:r>
          </a:p>
          <a:p>
            <a:pPr marL="457200" lvl="1" indent="0">
              <a:buNone/>
            </a:pPr>
            <a:r>
              <a:rPr lang="en-US" sz="1800" dirty="0"/>
              <a:t>Mainstream </a:t>
            </a:r>
            <a:r>
              <a:rPr lang="en-US" sz="1800" dirty="0" smtClean="0"/>
              <a:t>tools (</a:t>
            </a:r>
            <a:r>
              <a:rPr lang="en-US" sz="1800" dirty="0" err="1" smtClean="0"/>
              <a:t>Quartus</a:t>
            </a:r>
            <a:r>
              <a:rPr lang="en-US" sz="1800" dirty="0" smtClean="0"/>
              <a:t>)	=	Mainstream tools (</a:t>
            </a:r>
            <a:r>
              <a:rPr lang="en-US" sz="1800" dirty="0" err="1" smtClean="0"/>
              <a:t>Vivado</a:t>
            </a:r>
            <a:r>
              <a:rPr lang="en-US" sz="1800" dirty="0" smtClean="0"/>
              <a:t>)</a:t>
            </a:r>
          </a:p>
          <a:p>
            <a:pPr marL="457200" lvl="1" indent="0">
              <a:buNone/>
            </a:pPr>
            <a:r>
              <a:rPr lang="en-US" sz="1800" dirty="0"/>
              <a:t>Usable without wiring 	</a:t>
            </a:r>
            <a:r>
              <a:rPr lang="en-US" sz="1800" dirty="0" smtClean="0"/>
              <a:t>	=	Usable without wiring</a:t>
            </a:r>
          </a:p>
          <a:p>
            <a:pPr marL="457200" lvl="1" indent="0">
              <a:buNone/>
            </a:pPr>
            <a:r>
              <a:rPr lang="en-US" sz="1800" dirty="0"/>
              <a:t>Slide switches 			</a:t>
            </a:r>
            <a:r>
              <a:rPr lang="en-US" sz="1800" dirty="0" smtClean="0"/>
              <a:t>=	Slide switches</a:t>
            </a:r>
          </a:p>
          <a:p>
            <a:pPr marL="457200" lvl="1" indent="0">
              <a:buNone/>
            </a:pPr>
            <a:endParaRPr lang="en-US" sz="2400" dirty="0" smtClean="0"/>
          </a:p>
        </p:txBody>
      </p:sp>
      <p:sp>
        <p:nvSpPr>
          <p:cNvPr id="4" name="Date Placeholder 3"/>
          <p:cNvSpPr>
            <a:spLocks noGrp="1"/>
          </p:cNvSpPr>
          <p:nvPr>
            <p:ph type="dt" sz="half" idx="10"/>
          </p:nvPr>
        </p:nvSpPr>
        <p:spPr/>
        <p:txBody>
          <a:bodyPr/>
          <a:lstStyle/>
          <a:p>
            <a:fld id="{7D087A59-D376-460E-A531-3A950C5787E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1737255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 agenda</a:t>
            </a:r>
            <a:r>
              <a:rPr lang="en-US" sz="4000" dirty="0" smtClean="0"/>
              <a:t/>
            </a:r>
            <a:br>
              <a:rPr lang="en-US" sz="4000" dirty="0" smtClean="0"/>
            </a:br>
            <a:r>
              <a:rPr lang="en-US" sz="3600" dirty="0" smtClean="0"/>
              <a:t>With plenty of </a:t>
            </a:r>
            <a:r>
              <a:rPr lang="en-US" sz="3600" dirty="0" smtClean="0"/>
              <a:t>hands-on (lab) </a:t>
            </a:r>
            <a:r>
              <a:rPr lang="en-US" sz="3600" dirty="0" smtClean="0"/>
              <a:t>time</a:t>
            </a:r>
            <a:endParaRPr lang="en-US" sz="3100" dirty="0"/>
          </a:p>
        </p:txBody>
      </p:sp>
      <p:sp>
        <p:nvSpPr>
          <p:cNvPr id="3" name="Content Placeholder 2"/>
          <p:cNvSpPr>
            <a:spLocks noGrp="1"/>
          </p:cNvSpPr>
          <p:nvPr>
            <p:ph idx="1"/>
          </p:nvPr>
        </p:nvSpPr>
        <p:spPr>
          <a:xfrm>
            <a:off x="457200" y="1447800"/>
            <a:ext cx="8229600" cy="4648200"/>
          </a:xfrm>
        </p:spPr>
        <p:txBody>
          <a:bodyPr>
            <a:normAutofit fontScale="85000" lnSpcReduction="10000"/>
          </a:bodyPr>
          <a:lstStyle/>
          <a:p>
            <a:r>
              <a:rPr lang="en-US" dirty="0"/>
              <a:t>T</a:t>
            </a:r>
            <a:r>
              <a:rPr lang="en-US" dirty="0" smtClean="0"/>
              <a:t>wo Saturdays with lunch from Jason’s, 9AM-4PM</a:t>
            </a:r>
          </a:p>
          <a:p>
            <a:r>
              <a:rPr lang="en-US" dirty="0" smtClean="0"/>
              <a:t>First Saturday:</a:t>
            </a:r>
          </a:p>
          <a:p>
            <a:pPr lvl="1"/>
            <a:r>
              <a:rPr lang="en-US" dirty="0" smtClean="0"/>
              <a:t>Introductory FPGA video (20 minutes)</a:t>
            </a:r>
          </a:p>
          <a:p>
            <a:pPr lvl="1"/>
            <a:r>
              <a:rPr lang="en-US" dirty="0" smtClean="0"/>
              <a:t>Install Digital Designer</a:t>
            </a:r>
          </a:p>
          <a:p>
            <a:pPr lvl="1"/>
            <a:r>
              <a:rPr lang="en-US" dirty="0" smtClean="0"/>
              <a:t>Configure for Boolean Board</a:t>
            </a:r>
          </a:p>
          <a:p>
            <a:pPr lvl="1"/>
            <a:r>
              <a:rPr lang="en-US" dirty="0" smtClean="0"/>
              <a:t>Students draw schematic(s) &amp; exercise schematic</a:t>
            </a:r>
          </a:p>
          <a:p>
            <a:r>
              <a:rPr lang="en-US" dirty="0" smtClean="0"/>
              <a:t>Second Saturday:</a:t>
            </a:r>
          </a:p>
          <a:p>
            <a:pPr lvl="1"/>
            <a:r>
              <a:rPr lang="en-US" dirty="0" smtClean="0"/>
              <a:t>Examine generated VHDL/Verilog &amp; constraint file</a:t>
            </a:r>
          </a:p>
          <a:p>
            <a:pPr lvl="1"/>
            <a:r>
              <a:rPr lang="en-US" dirty="0" smtClean="0"/>
              <a:t>Install </a:t>
            </a:r>
            <a:r>
              <a:rPr lang="en-US" dirty="0" err="1" smtClean="0"/>
              <a:t>Vivado</a:t>
            </a:r>
            <a:endParaRPr lang="en-US" dirty="0" smtClean="0"/>
          </a:p>
          <a:p>
            <a:pPr lvl="1"/>
            <a:r>
              <a:rPr lang="en-US" dirty="0" smtClean="0"/>
              <a:t>Show </a:t>
            </a:r>
            <a:r>
              <a:rPr lang="en-US" dirty="0" err="1" smtClean="0"/>
              <a:t>Vivado</a:t>
            </a:r>
            <a:r>
              <a:rPr lang="en-US" dirty="0" smtClean="0"/>
              <a:t> project creation &amp; flow</a:t>
            </a:r>
          </a:p>
          <a:p>
            <a:pPr lvl="1"/>
            <a:r>
              <a:rPr lang="en-US" dirty="0"/>
              <a:t>T</a:t>
            </a:r>
            <a:r>
              <a:rPr lang="en-US" dirty="0" smtClean="0"/>
              <a:t>he students install circuit created on previous Saturday</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Tree>
    <p:extLst>
      <p:ext uri="{BB962C8B-B14F-4D97-AF65-F5344CB8AC3E}">
        <p14:creationId xmlns:p14="http://schemas.microsoft.com/office/powerpoint/2010/main" val="35767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a:t>
            </a:r>
            <a:r>
              <a:rPr lang="en-US" sz="4000" dirty="0" smtClean="0"/>
              <a:t/>
            </a:r>
            <a:br>
              <a:rPr lang="en-US" sz="4000" dirty="0" smtClean="0"/>
            </a:br>
            <a:r>
              <a:rPr lang="en-US" sz="4000" dirty="0" smtClean="0"/>
              <a:t>Comments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Students </a:t>
            </a:r>
          </a:p>
          <a:p>
            <a:pPr lvl="1"/>
            <a:r>
              <a:rPr lang="en-US" dirty="0" smtClean="0"/>
              <a:t>from 9</a:t>
            </a:r>
            <a:r>
              <a:rPr lang="en-US" baseline="30000" dirty="0" smtClean="0"/>
              <a:t>th</a:t>
            </a:r>
            <a:r>
              <a:rPr lang="en-US" dirty="0" smtClean="0"/>
              <a:t> grade to grad students &amp; continuing ed.</a:t>
            </a:r>
          </a:p>
          <a:p>
            <a:pPr lvl="1"/>
            <a:r>
              <a:rPr lang="en-US" dirty="0" smtClean="0"/>
              <a:t>High school: mostly from STEM &amp; charter school</a:t>
            </a:r>
          </a:p>
          <a:p>
            <a:r>
              <a:rPr lang="en-US" dirty="0" err="1" smtClean="0"/>
              <a:t>Vivado</a:t>
            </a:r>
            <a:r>
              <a:rPr lang="en-US" dirty="0" smtClean="0"/>
              <a:t> needed 80GB of disk space!</a:t>
            </a:r>
          </a:p>
          <a:p>
            <a:pPr lvl="1"/>
            <a:r>
              <a:rPr lang="en-US" dirty="0" smtClean="0"/>
              <a:t>Horrors, </a:t>
            </a:r>
            <a:r>
              <a:rPr lang="en-US" dirty="0" smtClean="0"/>
              <a:t>later trimmed to </a:t>
            </a:r>
            <a:r>
              <a:rPr lang="en-US" dirty="0" smtClean="0"/>
              <a:t>33GB (don’t install </a:t>
            </a:r>
            <a:r>
              <a:rPr lang="en-US" dirty="0" err="1"/>
              <a:t>V</a:t>
            </a:r>
            <a:r>
              <a:rPr lang="en-US" dirty="0" err="1" smtClean="0"/>
              <a:t>itis</a:t>
            </a:r>
            <a:r>
              <a:rPr lang="en-US" dirty="0" smtClean="0"/>
              <a:t>)</a:t>
            </a:r>
            <a:endParaRPr lang="en-US" dirty="0" smtClean="0"/>
          </a:p>
          <a:p>
            <a:r>
              <a:rPr lang="en-US" dirty="0" smtClean="0"/>
              <a:t>Students given their boards on 2</a:t>
            </a:r>
            <a:r>
              <a:rPr lang="en-US" baseline="30000" dirty="0" smtClean="0"/>
              <a:t>nd</a:t>
            </a:r>
            <a:r>
              <a:rPr lang="en-US" dirty="0" smtClean="0"/>
              <a:t> Saturday</a:t>
            </a:r>
          </a:p>
          <a:p>
            <a:r>
              <a:rPr lang="en-US" dirty="0" smtClean="0"/>
              <a:t>High number of no-shows</a:t>
            </a:r>
          </a:p>
          <a:p>
            <a:r>
              <a:rPr lang="en-US" dirty="0" smtClean="0"/>
              <a:t>Intel/Altera tool (</a:t>
            </a:r>
            <a:r>
              <a:rPr lang="en-US" dirty="0" err="1" smtClean="0"/>
              <a:t>Quartus</a:t>
            </a:r>
            <a:r>
              <a:rPr lang="en-US" dirty="0" smtClean="0"/>
              <a:t>) supports schematic capture with manual entry of constraints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35767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533400" y="1066800"/>
            <a:ext cx="8001000" cy="4953000"/>
          </a:xfrm>
        </p:spPr>
        <p:txBody>
          <a:bodyPr>
            <a:normAutofit fontScale="92500" lnSpcReduction="10000"/>
          </a:bodyPr>
          <a:lstStyle/>
          <a:p>
            <a:r>
              <a:rPr lang="en-US" dirty="0" smtClean="0"/>
              <a:t>To make the FPGA experience available to all</a:t>
            </a:r>
          </a:p>
          <a:p>
            <a:r>
              <a:rPr lang="en-US" dirty="0" smtClean="0"/>
              <a:t>Very few FPGA boards for under $20</a:t>
            </a:r>
          </a:p>
          <a:p>
            <a:r>
              <a:rPr lang="en-US" dirty="0" smtClean="0"/>
              <a:t>The </a:t>
            </a:r>
            <a:r>
              <a:rPr lang="en-US" dirty="0" smtClean="0"/>
              <a:t>complete Tang </a:t>
            </a:r>
            <a:r>
              <a:rPr lang="en-US" dirty="0" smtClean="0"/>
              <a:t>9K Nano kit $18 in quantity</a:t>
            </a:r>
          </a:p>
          <a:p>
            <a:pPr lvl="1"/>
            <a:r>
              <a:rPr lang="en-US" dirty="0" smtClean="0"/>
              <a:t>DRAM, SD card slot, HDMI &amp; LCD connectors</a:t>
            </a:r>
          </a:p>
          <a:p>
            <a:pPr lvl="1"/>
            <a:r>
              <a:rPr lang="en-US" dirty="0" smtClean="0"/>
              <a:t>Use add-on 7-sgement display with buttons, LEDs</a:t>
            </a:r>
          </a:p>
          <a:p>
            <a:r>
              <a:rPr lang="en-US" dirty="0"/>
              <a:t>The </a:t>
            </a:r>
            <a:r>
              <a:rPr lang="en-US" dirty="0" err="1" smtClean="0"/>
              <a:t>Alinx</a:t>
            </a:r>
            <a:r>
              <a:rPr lang="en-US" dirty="0" smtClean="0"/>
              <a:t> </a:t>
            </a:r>
            <a:r>
              <a:rPr lang="en-US" dirty="0" smtClean="0"/>
              <a:t>Spartan-6  $</a:t>
            </a:r>
            <a:r>
              <a:rPr lang="en-US" dirty="0" smtClean="0"/>
              <a:t>31</a:t>
            </a:r>
            <a:r>
              <a:rPr lang="en-US" dirty="0" smtClean="0"/>
              <a:t> </a:t>
            </a:r>
            <a:r>
              <a:rPr lang="en-US" dirty="0" smtClean="0"/>
              <a:t>with </a:t>
            </a:r>
            <a:r>
              <a:rPr lang="en-US" dirty="0" smtClean="0"/>
              <a:t>JTAG programmer.</a:t>
            </a:r>
            <a:endParaRPr lang="en-US" dirty="0"/>
          </a:p>
          <a:p>
            <a:pPr lvl="1"/>
            <a:r>
              <a:rPr lang="en-US" dirty="0"/>
              <a:t>DRAM, SD card slot, </a:t>
            </a:r>
            <a:r>
              <a:rPr lang="en-US" dirty="0" smtClean="0"/>
              <a:t>VGA connector</a:t>
            </a:r>
            <a:endParaRPr lang="en-US" dirty="0"/>
          </a:p>
          <a:p>
            <a:pPr lvl="1"/>
            <a:r>
              <a:rPr lang="en-US" dirty="0" smtClean="0"/>
              <a:t>Has 7-segment display, buttons &amp; LEDs</a:t>
            </a:r>
          </a:p>
          <a:p>
            <a:r>
              <a:rPr lang="en-US" dirty="0" smtClean="0"/>
              <a:t>Both have ~9K LUTs, Block RAM &amp; DSP units</a:t>
            </a:r>
          </a:p>
          <a:p>
            <a:r>
              <a:rPr lang="en-US" dirty="0"/>
              <a:t>U</a:t>
            </a:r>
            <a:r>
              <a:rPr lang="en-US" dirty="0" smtClean="0"/>
              <a:t>nable to find an comparable Intel/Altera </a:t>
            </a:r>
            <a:r>
              <a:rPr lang="en-US" dirty="0" smtClean="0"/>
              <a:t>board</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Tree>
    <p:extLst>
      <p:ext uri="{BB962C8B-B14F-4D97-AF65-F5344CB8AC3E}">
        <p14:creationId xmlns:p14="http://schemas.microsoft.com/office/powerpoint/2010/main" val="3595129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Nano 9K kit assembled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$17.89</a:t>
            </a:r>
          </a:p>
          <a:p>
            <a:r>
              <a:rPr lang="en-US" dirty="0" smtClean="0"/>
              <a:t>In low volume (for a single kit) is $25.93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Autofit/>
          </a:bodyPr>
          <a:lstStyle/>
          <a:p>
            <a:r>
              <a:rPr lang="en-US" sz="4000" dirty="0" err="1" smtClean="0"/>
              <a:t>Alinx</a:t>
            </a:r>
            <a:r>
              <a:rPr lang="en-US" sz="4000" dirty="0" smtClean="0"/>
              <a:t> Spartan-6 board &amp; JTAG</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
        <p:nvSpPr>
          <p:cNvPr id="7" name="TextBox 6"/>
          <p:cNvSpPr txBox="1"/>
          <p:nvPr/>
        </p:nvSpPr>
        <p:spPr>
          <a:xfrm>
            <a:off x="1447800" y="6172200"/>
            <a:ext cx="6315447" cy="369332"/>
          </a:xfrm>
          <a:prstGeom prst="rect">
            <a:avLst/>
          </a:prstGeom>
          <a:noFill/>
        </p:spPr>
        <p:txBody>
          <a:bodyPr wrap="none" rtlCol="0">
            <a:spAutoFit/>
          </a:bodyPr>
          <a:lstStyle/>
          <a:p>
            <a:r>
              <a:rPr lang="en-US" dirty="0" smtClean="0"/>
              <a:t>The </a:t>
            </a:r>
            <a:r>
              <a:rPr lang="en-US" dirty="0" err="1" smtClean="0"/>
              <a:t>Alinx</a:t>
            </a:r>
            <a:r>
              <a:rPr lang="en-US" dirty="0" smtClean="0"/>
              <a:t> Spartan-6 requires a JTAG programmer, shown attached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838200"/>
            <a:ext cx="7155021" cy="5366266"/>
          </a:xfrm>
        </p:spPr>
      </p:pic>
    </p:spTree>
    <p:extLst>
      <p:ext uri="{BB962C8B-B14F-4D97-AF65-F5344CB8AC3E}">
        <p14:creationId xmlns:p14="http://schemas.microsoft.com/office/powerpoint/2010/main" val="19573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a:t>
            </a:r>
            <a:r>
              <a:rPr lang="en-US" sz="4000" dirty="0" err="1" smtClean="0"/>
              <a:t>Alinx</a:t>
            </a:r>
            <a:r>
              <a:rPr lang="en-US" sz="4000" dirty="0" smtClean="0"/>
              <a:t> Spartan-6 kit</a:t>
            </a:r>
            <a:endParaRPr lang="en-US" sz="4000" dirty="0"/>
          </a:p>
        </p:txBody>
      </p:sp>
      <p:sp>
        <p:nvSpPr>
          <p:cNvPr id="3" name="Content Placeholder 2"/>
          <p:cNvSpPr>
            <a:spLocks noGrp="1"/>
          </p:cNvSpPr>
          <p:nvPr>
            <p:ph idx="1"/>
          </p:nvPr>
        </p:nvSpPr>
        <p:spPr>
          <a:xfrm>
            <a:off x="457200" y="1219200"/>
            <a:ext cx="8229600" cy="5105400"/>
          </a:xfrm>
        </p:spPr>
        <p:txBody>
          <a:bodyPr>
            <a:normAutofit fontScale="92500" lnSpcReduction="10000"/>
          </a:bodyPr>
          <a:lstStyle/>
          <a:p>
            <a:r>
              <a:rPr lang="en-US" dirty="0" smtClean="0"/>
              <a:t>Full set of buttons, LEDs &amp; 7-segment digits</a:t>
            </a:r>
          </a:p>
          <a:p>
            <a:r>
              <a:rPr lang="en-US" dirty="0" smtClean="0"/>
              <a:t>Supplement the Spartan-6 board:</a:t>
            </a:r>
          </a:p>
          <a:p>
            <a:pPr lvl="1"/>
            <a:r>
              <a:rPr lang="en-US" dirty="0" smtClean="0"/>
              <a:t>JTAG programmer		$11.30 for one</a:t>
            </a:r>
          </a:p>
          <a:p>
            <a:pPr lvl="2"/>
            <a:r>
              <a:rPr lang="en-US" dirty="0" smtClean="0"/>
              <a:t>Price varies widely from $11 to $200+</a:t>
            </a:r>
          </a:p>
          <a:p>
            <a:pPr lvl="1"/>
            <a:r>
              <a:rPr lang="en-US" dirty="0" smtClean="0"/>
              <a:t>Shorting jumpers		$0.85 for ten</a:t>
            </a:r>
          </a:p>
          <a:p>
            <a:pPr lvl="2"/>
            <a:r>
              <a:rPr lang="en-US" dirty="0" smtClean="0"/>
              <a:t>A substitute for slide switches</a:t>
            </a:r>
          </a:p>
          <a:p>
            <a:r>
              <a:rPr lang="en-US" dirty="0" smtClean="0"/>
              <a:t>And learning the </a:t>
            </a:r>
            <a:r>
              <a:rPr lang="en-US" dirty="0"/>
              <a:t>X</a:t>
            </a:r>
            <a:r>
              <a:rPr lang="en-US" dirty="0" smtClean="0"/>
              <a:t>ilinx ISE software tools</a:t>
            </a:r>
          </a:p>
          <a:p>
            <a:pPr lvl="1"/>
            <a:r>
              <a:rPr lang="en-US" dirty="0" smtClean="0"/>
              <a:t>ISE not recommended for new students</a:t>
            </a:r>
          </a:p>
          <a:p>
            <a:pPr lvl="1"/>
            <a:r>
              <a:rPr lang="en-US" dirty="0" smtClean="0"/>
              <a:t>Can make an exception for high school students</a:t>
            </a:r>
          </a:p>
          <a:p>
            <a:pPr lvl="1"/>
            <a:r>
              <a:rPr lang="en-US" dirty="0" smtClean="0"/>
              <a:t>ISE 14.7 takes 17GB </a:t>
            </a:r>
            <a:r>
              <a:rPr lang="en-US" dirty="0" smtClean="0"/>
              <a:t>installed</a:t>
            </a:r>
          </a:p>
          <a:p>
            <a:r>
              <a:rPr lang="en-US" sz="3000" dirty="0">
                <a:hlinkClick r:id="rId3"/>
              </a:rPr>
              <a:t>https://</a:t>
            </a:r>
            <a:r>
              <a:rPr lang="en-US" sz="3000" dirty="0" smtClean="0">
                <a:hlinkClick r:id="rId3"/>
              </a:rPr>
              <a:t>github.com/alinxalinx/AX309</a:t>
            </a:r>
            <a:r>
              <a:rPr lang="en-US" sz="3000" dirty="0" smtClean="0"/>
              <a:t>  documentation</a:t>
            </a:r>
            <a:endParaRPr lang="en-US" sz="3000" dirty="0" smtClean="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103375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Tang </a:t>
            </a:r>
            <a:r>
              <a:rPr lang="en-US" sz="4000" dirty="0" err="1" smtClean="0"/>
              <a:t>nano</a:t>
            </a:r>
            <a:r>
              <a:rPr lang="en-US" sz="4000" dirty="0" smtClean="0"/>
              <a:t> 9K kit</a:t>
            </a:r>
            <a:endParaRPr lang="en-US" sz="4000" dirty="0"/>
          </a:p>
        </p:txBody>
      </p:sp>
      <p:sp>
        <p:nvSpPr>
          <p:cNvPr id="3" name="Content Placeholder 2"/>
          <p:cNvSpPr>
            <a:spLocks noGrp="1"/>
          </p:cNvSpPr>
          <p:nvPr>
            <p:ph idx="1"/>
          </p:nvPr>
        </p:nvSpPr>
        <p:spPr>
          <a:xfrm>
            <a:off x="457200" y="12192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b="1"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3315697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Funding provided by a grant from the IEEE Computer Society as part of their Emerging Technologies program</a:t>
            </a:r>
          </a:p>
          <a:p>
            <a:r>
              <a:rPr lang="en-US" dirty="0" smtClean="0"/>
              <a:t>St. Mary’s University provided classrooms</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2/21/2023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23</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a:bodyPr>
          <a:lstStyle/>
          <a:p>
            <a:r>
              <a:rPr lang="en-US" sz="4000" dirty="0" smtClean="0"/>
              <a:t>Tang </a:t>
            </a:r>
            <a:r>
              <a:rPr lang="en-US" sz="4000" dirty="0" err="1" smtClean="0"/>
              <a:t>nano</a:t>
            </a:r>
            <a:r>
              <a:rPr lang="en-US" sz="4000" dirty="0" smtClean="0"/>
              <a:t> 9K: What is missing</a:t>
            </a:r>
            <a:endParaRPr lang="en-US" sz="4000" dirty="0"/>
          </a:p>
        </p:txBody>
      </p:sp>
      <p:sp>
        <p:nvSpPr>
          <p:cNvPr id="3" name="Content Placeholder 2"/>
          <p:cNvSpPr>
            <a:spLocks noGrp="1"/>
          </p:cNvSpPr>
          <p:nvPr>
            <p:ph idx="1"/>
          </p:nvPr>
        </p:nvSpPr>
        <p:spPr>
          <a:xfrm>
            <a:off x="381000" y="990600"/>
            <a:ext cx="8229600" cy="5562600"/>
          </a:xfrm>
        </p:spPr>
        <p:txBody>
          <a:bodyPr>
            <a:normAutofit/>
          </a:bodyPr>
          <a:lstStyle/>
          <a:p>
            <a:r>
              <a:rPr lang="en-US" sz="2800" dirty="0" smtClean="0"/>
              <a:t>Tutorials</a:t>
            </a:r>
            <a:r>
              <a:rPr lang="en-US" sz="2800" dirty="0"/>
              <a:t>:</a:t>
            </a:r>
          </a:p>
          <a:p>
            <a:pPr lvl="1"/>
            <a:r>
              <a:rPr lang="en-US" sz="2400" dirty="0">
                <a:hlinkClick r:id="rId3"/>
              </a:rPr>
              <a:t>https://learn.lushaylabs.com/tang-nano-series/</a:t>
            </a:r>
            <a:endParaRPr lang="en-US" sz="2400" dirty="0"/>
          </a:p>
          <a:p>
            <a:pPr lvl="1"/>
            <a:r>
              <a:rPr lang="en-US" sz="2400" dirty="0">
                <a:hlinkClick r:id="rId4"/>
              </a:rPr>
              <a:t>https://wiki.sipeed.com/hardware/en/tang/Tang-Nano-9K/Nano-9K.html</a:t>
            </a:r>
            <a:endParaRPr lang="en-US" sz="2400" dirty="0"/>
          </a:p>
          <a:p>
            <a:r>
              <a:rPr lang="en-US" sz="2800" dirty="0" smtClean="0"/>
              <a:t>Courseware for the middle school student</a:t>
            </a:r>
          </a:p>
          <a:p>
            <a:pPr lvl="1"/>
            <a:r>
              <a:rPr lang="en-US" sz="2400" dirty="0" smtClean="0"/>
              <a:t>Not planning to produce it</a:t>
            </a:r>
          </a:p>
          <a:p>
            <a:pPr lvl="1"/>
            <a:r>
              <a:rPr lang="en-US" sz="2400" dirty="0" smtClean="0"/>
              <a:t>Not my area of </a:t>
            </a:r>
            <a:r>
              <a:rPr lang="en-US" sz="2400" dirty="0" smtClean="0"/>
              <a:t>expertise</a:t>
            </a:r>
          </a:p>
          <a:p>
            <a:r>
              <a:rPr lang="en-US" sz="2800" dirty="0" smtClean="0"/>
              <a:t>Goal </a:t>
            </a:r>
            <a:r>
              <a:rPr lang="en-US" sz="2800" dirty="0" smtClean="0"/>
              <a:t>is for the middle school student to get familiar with digital circuits and binary</a:t>
            </a:r>
          </a:p>
          <a:p>
            <a:pPr lvl="1"/>
            <a:r>
              <a:rPr lang="en-US" sz="2400" dirty="0" smtClean="0"/>
              <a:t>Preprogram so IO pins provide logic gate inputs to Tang </a:t>
            </a:r>
            <a:r>
              <a:rPr lang="en-US" sz="2400" dirty="0" err="1" smtClean="0"/>
              <a:t>nano</a:t>
            </a:r>
            <a:r>
              <a:rPr lang="en-US" sz="2400" dirty="0" smtClean="0"/>
              <a:t> board circuits (gates),  gate outputs drive LEDs</a:t>
            </a:r>
            <a:endParaRPr lang="en-US" sz="2400" dirty="0"/>
          </a:p>
          <a:p>
            <a:pPr lvl="1"/>
            <a:r>
              <a:rPr lang="en-US" sz="2400" dirty="0" smtClean="0"/>
              <a:t>Better yet, make use of Display board in a similar fashion</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dirty="0"/>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105307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$20 kits versus full feature board</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pPr marL="457200" lvl="1" indent="0">
              <a:buNone/>
            </a:pPr>
            <a:r>
              <a:rPr lang="en-US" b="1" dirty="0" smtClean="0"/>
              <a:t>Tang </a:t>
            </a:r>
            <a:r>
              <a:rPr lang="en-US" b="1" dirty="0" err="1" smtClean="0"/>
              <a:t>nano</a:t>
            </a:r>
            <a:r>
              <a:rPr lang="en-US" b="1" dirty="0" smtClean="0"/>
              <a:t> 9K			Boolean board</a:t>
            </a:r>
          </a:p>
          <a:p>
            <a:pPr marL="457200" lvl="1" indent="0">
              <a:buNone/>
            </a:pPr>
            <a:r>
              <a:rPr lang="en-US" sz="2400" dirty="0" smtClean="0"/>
              <a:t>$20 			versus		$74</a:t>
            </a:r>
          </a:p>
          <a:p>
            <a:pPr marL="457200" lvl="1" indent="0">
              <a:buNone/>
            </a:pPr>
            <a:r>
              <a:rPr lang="en-US" sz="2400" dirty="0" smtClean="0"/>
              <a:t>Some user wiring </a:t>
            </a:r>
            <a:r>
              <a:rPr lang="en-US" sz="2400" dirty="0"/>
              <a:t>&amp;</a:t>
            </a:r>
            <a:r>
              <a:rPr lang="en-US" sz="2400" dirty="0" smtClean="0"/>
              <a:t> soldering	Ready to use</a:t>
            </a:r>
          </a:p>
          <a:p>
            <a:pPr marL="457200" lvl="1" indent="0">
              <a:buNone/>
            </a:pPr>
            <a:r>
              <a:rPr lang="en-US" sz="2400" dirty="0" smtClean="0"/>
              <a:t>Buggy FPGA tools	 		Mainstream tools</a:t>
            </a:r>
          </a:p>
          <a:p>
            <a:pPr marL="457200" lvl="1" indent="0">
              <a:buNone/>
            </a:pPr>
            <a:r>
              <a:rPr lang="en-US" sz="2400" dirty="0" smtClean="0"/>
              <a:t>Needs case for transport </a:t>
            </a:r>
            <a:r>
              <a:rPr lang="en-US" sz="2400" dirty="0"/>
              <a:t>	</a:t>
            </a:r>
            <a:r>
              <a:rPr lang="en-US" sz="2400" dirty="0" smtClean="0"/>
              <a:t>	Usable without wiring</a:t>
            </a:r>
          </a:p>
          <a:p>
            <a:pPr marL="457200" lvl="1" indent="0">
              <a:buNone/>
            </a:pPr>
            <a:r>
              <a:rPr lang="en-US" sz="2400" dirty="0" smtClean="0"/>
              <a:t>DIP switches</a:t>
            </a:r>
            <a:r>
              <a:rPr lang="en-US" sz="2400" dirty="0"/>
              <a:t>			Slide </a:t>
            </a:r>
            <a:r>
              <a:rPr lang="en-US" sz="2400" dirty="0" smtClean="0"/>
              <a:t>switches</a:t>
            </a:r>
          </a:p>
          <a:p>
            <a:pPr marL="457200" lvl="1" indent="0">
              <a:buNone/>
            </a:pPr>
            <a:r>
              <a:rPr lang="en-US" b="1" dirty="0" err="1" smtClean="0"/>
              <a:t>Alinx</a:t>
            </a:r>
            <a:r>
              <a:rPr lang="en-US" b="1" dirty="0" smtClean="0"/>
              <a:t> Spartan-6</a:t>
            </a:r>
            <a:r>
              <a:rPr lang="en-US" b="1" dirty="0"/>
              <a:t>			Boolean board</a:t>
            </a:r>
          </a:p>
          <a:p>
            <a:pPr marL="457200" lvl="1" indent="0">
              <a:buNone/>
            </a:pPr>
            <a:r>
              <a:rPr lang="en-US" sz="2400" dirty="0"/>
              <a:t>$</a:t>
            </a:r>
            <a:r>
              <a:rPr lang="en-US" sz="2400" dirty="0" smtClean="0"/>
              <a:t>25 </a:t>
            </a:r>
            <a:r>
              <a:rPr lang="en-US" sz="2400" dirty="0"/>
              <a:t>		</a:t>
            </a:r>
            <a:r>
              <a:rPr lang="en-US" sz="2400" dirty="0" smtClean="0"/>
              <a:t>	versus</a:t>
            </a:r>
            <a:r>
              <a:rPr lang="en-US" sz="2400" dirty="0"/>
              <a:t>		$74</a:t>
            </a:r>
          </a:p>
          <a:p>
            <a:pPr marL="457200" lvl="1" indent="0">
              <a:buNone/>
            </a:pPr>
            <a:r>
              <a:rPr lang="en-US" sz="2400" dirty="0" smtClean="0"/>
              <a:t>Ready </a:t>
            </a:r>
            <a:r>
              <a:rPr lang="en-US" sz="2400" dirty="0"/>
              <a:t>to use </a:t>
            </a:r>
            <a:r>
              <a:rPr lang="en-US" sz="2400" dirty="0" smtClean="0"/>
              <a:t>		</a:t>
            </a:r>
            <a:r>
              <a:rPr lang="en-US" sz="2400" dirty="0"/>
              <a:t>	</a:t>
            </a:r>
            <a:r>
              <a:rPr lang="en-US" sz="2400" dirty="0" smtClean="0"/>
              <a:t>Ready </a:t>
            </a:r>
            <a:r>
              <a:rPr lang="en-US" sz="2400" dirty="0"/>
              <a:t>to use</a:t>
            </a:r>
          </a:p>
          <a:p>
            <a:pPr marL="457200" lvl="1" indent="0">
              <a:buNone/>
            </a:pPr>
            <a:r>
              <a:rPr lang="en-US" sz="2400" dirty="0" smtClean="0"/>
              <a:t>Dated tools	</a:t>
            </a:r>
            <a:r>
              <a:rPr lang="en-US" sz="2400" dirty="0"/>
              <a:t>		</a:t>
            </a:r>
            <a:r>
              <a:rPr lang="en-US" sz="2400" dirty="0" smtClean="0"/>
              <a:t>Mainstream </a:t>
            </a:r>
            <a:r>
              <a:rPr lang="en-US" sz="2400" dirty="0"/>
              <a:t>tools</a:t>
            </a:r>
          </a:p>
          <a:p>
            <a:pPr marL="457200" lvl="1" indent="0">
              <a:buNone/>
            </a:pPr>
            <a:r>
              <a:rPr lang="en-US" sz="2400" dirty="0" smtClean="0"/>
              <a:t>Need to connect JTAG</a:t>
            </a:r>
            <a:r>
              <a:rPr lang="en-US" sz="2400" dirty="0"/>
              <a:t>	</a:t>
            </a:r>
            <a:r>
              <a:rPr lang="en-US" sz="2400" dirty="0" smtClean="0"/>
              <a:t>	Built-in JTAG</a:t>
            </a:r>
          </a:p>
          <a:p>
            <a:pPr marL="457200" lvl="1" indent="0">
              <a:buNone/>
            </a:pPr>
            <a:r>
              <a:rPr lang="en-US" sz="2400" dirty="0" smtClean="0"/>
              <a:t>Shorting jumpers			Slide switches</a:t>
            </a:r>
            <a:endParaRPr lang="en-US" sz="2400" dirty="0"/>
          </a:p>
        </p:txBody>
      </p:sp>
      <p:sp>
        <p:nvSpPr>
          <p:cNvPr id="4" name="Date Placeholder 3"/>
          <p:cNvSpPr>
            <a:spLocks noGrp="1"/>
          </p:cNvSpPr>
          <p:nvPr>
            <p:ph type="dt" sz="half" idx="10"/>
          </p:nvPr>
        </p:nvSpPr>
        <p:spPr/>
        <p:txBody>
          <a:bodyPr/>
          <a:lstStyle/>
          <a:p>
            <a:fld id="{7D087A59-D376-460E-A531-3A950C5787E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273842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(the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908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2/21/2023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2/21/2023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dirty="0" smtClean="0"/>
              <a:t>This is a search for lowest cost parts</a:t>
            </a:r>
          </a:p>
          <a:p>
            <a:r>
              <a:rPr lang="en-US" dirty="0" smtClean="0"/>
              <a:t>Availability and pricing may vary</a:t>
            </a:r>
          </a:p>
          <a:p>
            <a:r>
              <a:rPr lang="en-US" dirty="0" smtClean="0"/>
              <a:t>Ordering from </a:t>
            </a:r>
            <a:r>
              <a:rPr lang="en-US" dirty="0" err="1" smtClean="0"/>
              <a:t>AliExpress</a:t>
            </a:r>
            <a:r>
              <a:rPr lang="en-US" dirty="0" smtClean="0"/>
              <a:t> typically takes a month for delivery</a:t>
            </a:r>
          </a:p>
          <a:p>
            <a:r>
              <a:rPr lang="en-US" dirty="0" smtClean="0"/>
              <a:t>In the last few years FPGA boards have dramatically increased in price + chip shortages</a:t>
            </a:r>
          </a:p>
          <a:p>
            <a:r>
              <a:rPr lang="en-US" dirty="0" smtClean="0"/>
              <a:t>At the university level and for best experience there are boards for $80 (academic pricing)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981773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a:p>
        </p:txBody>
      </p:sp>
    </p:spTree>
    <p:extLst>
      <p:ext uri="{BB962C8B-B14F-4D97-AF65-F5344CB8AC3E}">
        <p14:creationId xmlns:p14="http://schemas.microsoft.com/office/powerpoint/2010/main" val="402906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31</a:t>
            </a:fld>
            <a:endParaRPr lang="en-US"/>
          </a:p>
        </p:txBody>
      </p:sp>
    </p:spTree>
    <p:extLst>
      <p:ext uri="{BB962C8B-B14F-4D97-AF65-F5344CB8AC3E}">
        <p14:creationId xmlns:p14="http://schemas.microsoft.com/office/powerpoint/2010/main" val="247817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32</a:t>
            </a:fld>
            <a:endParaRPr lang="en-US"/>
          </a:p>
        </p:txBody>
      </p:sp>
    </p:spTree>
    <p:extLst>
      <p:ext uri="{BB962C8B-B14F-4D97-AF65-F5344CB8AC3E}">
        <p14:creationId xmlns:p14="http://schemas.microsoft.com/office/powerpoint/2010/main" val="419074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33</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34</a:t>
            </a:fld>
            <a:endParaRPr lang="en-US"/>
          </a:p>
        </p:txBody>
      </p:sp>
    </p:spTree>
    <p:extLst>
      <p:ext uri="{BB962C8B-B14F-4D97-AF65-F5344CB8AC3E}">
        <p14:creationId xmlns:p14="http://schemas.microsoft.com/office/powerpoint/2010/main" val="310040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FPGA boards and education</a:t>
            </a:r>
            <a:endParaRPr lang="en-US" dirty="0"/>
          </a:p>
        </p:txBody>
      </p:sp>
      <p:sp>
        <p:nvSpPr>
          <p:cNvPr id="3" name="Content Placeholder 2"/>
          <p:cNvSpPr>
            <a:spLocks noGrp="1"/>
          </p:cNvSpPr>
          <p:nvPr>
            <p:ph idx="1"/>
          </p:nvPr>
        </p:nvSpPr>
        <p:spPr>
          <a:xfrm>
            <a:off x="533400" y="1295400"/>
            <a:ext cx="8229600" cy="5105400"/>
          </a:xfrm>
        </p:spPr>
        <p:txBody>
          <a:bodyPr>
            <a:normAutofit fontScale="92500" lnSpcReduction="10000"/>
          </a:bodyPr>
          <a:lstStyle/>
          <a:p>
            <a:r>
              <a:rPr lang="en-US" dirty="0" smtClean="0"/>
              <a:t>A continuum of boards from basic to very advanced</a:t>
            </a:r>
          </a:p>
          <a:p>
            <a:pPr lvl="1"/>
            <a:r>
              <a:rPr lang="en-US" dirty="0" smtClean="0"/>
              <a:t>Large FPGAs: millions of LUTs, GHz serial IO</a:t>
            </a:r>
          </a:p>
          <a:p>
            <a:r>
              <a:rPr lang="en-US" dirty="0" smtClean="0"/>
              <a:t>Corresponding tutorials and videos:</a:t>
            </a:r>
          </a:p>
          <a:p>
            <a:pPr lvl="1"/>
            <a:r>
              <a:rPr lang="en-US" dirty="0" smtClean="0"/>
              <a:t>Advanced applications: vision, neural nets, high speed A2D and D2A, robotics, etc.</a:t>
            </a:r>
          </a:p>
          <a:p>
            <a:r>
              <a:rPr lang="en-US" dirty="0" smtClean="0"/>
              <a:t>Research on making FPGAs easier to use:</a:t>
            </a:r>
          </a:p>
          <a:p>
            <a:pPr lvl="1"/>
            <a:r>
              <a:rPr lang="en-US" dirty="0" smtClean="0"/>
              <a:t>HLS (High Level Synthesis) generating VHDL/</a:t>
            </a:r>
            <a:r>
              <a:rPr lang="en-US" dirty="0"/>
              <a:t>V</a:t>
            </a:r>
            <a:r>
              <a:rPr lang="en-US" dirty="0" smtClean="0"/>
              <a:t>erilog from C/C++</a:t>
            </a:r>
          </a:p>
          <a:p>
            <a:pPr lvl="1"/>
            <a:r>
              <a:rPr lang="en-US" dirty="0" smtClean="0"/>
              <a:t>Providing means to handle the time/space </a:t>
            </a:r>
            <a:r>
              <a:rPr lang="en-US" dirty="0" smtClean="0"/>
              <a:t>trade-offs</a:t>
            </a:r>
          </a:p>
          <a:p>
            <a:pPr lvl="2"/>
            <a:r>
              <a:rPr lang="en-US" sz="2600" dirty="0"/>
              <a:t>VAST laboratory UCLA, Jason Cong</a:t>
            </a:r>
            <a:endParaRPr lang="en-US" sz="26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35</a:t>
            </a:fld>
            <a:endParaRPr lang="en-US"/>
          </a:p>
        </p:txBody>
      </p:sp>
    </p:spTree>
    <p:extLst>
      <p:ext uri="{BB962C8B-B14F-4D97-AF65-F5344CB8AC3E}">
        <p14:creationId xmlns:p14="http://schemas.microsoft.com/office/powerpoint/2010/main" val="3639296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675" y="2895600"/>
            <a:ext cx="4442182" cy="3442822"/>
          </a:xfrm>
          <a:prstGeom prst="rect">
            <a:avLst/>
          </a:prstGeom>
        </p:spPr>
      </p:pic>
      <p:sp>
        <p:nvSpPr>
          <p:cNvPr id="2" name="Title 1"/>
          <p:cNvSpPr>
            <a:spLocks noGrp="1"/>
          </p:cNvSpPr>
          <p:nvPr>
            <p:ph type="title"/>
          </p:nvPr>
        </p:nvSpPr>
        <p:spPr/>
        <p:txBody>
          <a:bodyPr>
            <a:normAutofit/>
          </a:bodyPr>
          <a:lstStyle/>
          <a:p>
            <a:r>
              <a:rPr lang="en-US" sz="4000" dirty="0" smtClean="0"/>
              <a:t>Intel/Altera academic program</a:t>
            </a:r>
            <a:endParaRPr lang="en-US" sz="4000" dirty="0"/>
          </a:p>
        </p:txBody>
      </p:sp>
      <p:sp>
        <p:nvSpPr>
          <p:cNvPr id="3" name="Content Placeholder 2"/>
          <p:cNvSpPr>
            <a:spLocks noGrp="1"/>
          </p:cNvSpPr>
          <p:nvPr>
            <p:ph idx="1"/>
          </p:nvPr>
        </p:nvSpPr>
        <p:spPr/>
        <p:txBody>
          <a:bodyPr/>
          <a:lstStyle/>
          <a:p>
            <a:r>
              <a:rPr lang="en-US" sz="2000" dirty="0">
                <a:hlinkClick r:id="rId4"/>
              </a:rPr>
              <a:t>https://</a:t>
            </a:r>
            <a:r>
              <a:rPr lang="en-US" sz="2000" dirty="0" smtClean="0">
                <a:hlinkClick r:id=""/>
              </a:rPr>
              <a:t>www.intel.com/content/www/us/en/developer/topic-technology/fpga-academic/overview.html</a:t>
            </a:r>
          </a:p>
          <a:p>
            <a:r>
              <a:rPr lang="en-US" sz="2000" dirty="0" smtClean="0">
                <a:hlinkClick r:id=""/>
              </a:rPr>
              <a:t>https</a:t>
            </a:r>
            <a:r>
              <a:rPr lang="en-US" sz="2000" dirty="0">
                <a:hlinkClick r:id="rId4"/>
              </a:rPr>
              <a:t>://</a:t>
            </a:r>
            <a:r>
              <a:rPr lang="en-US" sz="2000" dirty="0" smtClean="0">
                <a:hlinkClick r:id="rId4"/>
              </a:rPr>
              <a:t>www.intel.com/content/www/us/en/developer/topic-technology/fpga-academic/materials.html</a:t>
            </a:r>
            <a:endParaRPr lang="en-US" sz="2000" dirty="0" smtClean="0"/>
          </a:p>
          <a:p>
            <a:r>
              <a:rPr lang="en-US" sz="2000" dirty="0">
                <a:hlinkClick r:id="rId5"/>
              </a:rPr>
              <a:t>https://</a:t>
            </a:r>
            <a:r>
              <a:rPr lang="en-US" sz="2000" dirty="0" smtClean="0">
                <a:hlinkClick r:id="rId5"/>
              </a:rPr>
              <a:t>fpgacademy.org/tools.html</a:t>
            </a:r>
            <a:endParaRPr lang="en-US" sz="2000" dirty="0" smtClean="0"/>
          </a:p>
          <a:p>
            <a:pPr marL="342900" lvl="1" indent="-342900">
              <a:buFont typeface="Arial" panose="020B0604020202020204" pitchFamily="34" charset="0"/>
              <a:buChar char="•"/>
            </a:pPr>
            <a:r>
              <a:rPr lang="en-US" sz="2000" dirty="0" smtClean="0">
                <a:hlinkClick r:id="rId6"/>
              </a:rPr>
              <a:t>https</a:t>
            </a:r>
            <a:r>
              <a:rPr lang="en-US" sz="2000" dirty="0">
                <a:hlinkClick r:id="rId6"/>
              </a:rPr>
              <a:t>://fpgacademy.org/courses.html</a:t>
            </a:r>
            <a:endParaRPr lang="en-US" sz="2600" dirty="0"/>
          </a:p>
          <a:p>
            <a:r>
              <a:rPr lang="en-US" sz="2000" dirty="0" smtClean="0"/>
              <a:t>DE10-Lite academic price $82</a:t>
            </a:r>
          </a:p>
        </p:txBody>
      </p:sp>
      <p:sp>
        <p:nvSpPr>
          <p:cNvPr id="5" name="Date Placeholder 4"/>
          <p:cNvSpPr>
            <a:spLocks noGrp="1"/>
          </p:cNvSpPr>
          <p:nvPr>
            <p:ph type="dt" sz="half" idx="10"/>
          </p:nvPr>
        </p:nvSpPr>
        <p:spPr/>
        <p:txBody>
          <a:bodyPr/>
          <a:lstStyle/>
          <a:p>
            <a:fld id="{20605760-D055-4207-B473-4CE357FD2F4F}" type="datetime1">
              <a:rPr lang="en-US" smtClean="0"/>
              <a:t>2/21/2023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36</a:t>
            </a:fld>
            <a:endParaRPr lang="en-US"/>
          </a:p>
        </p:txBody>
      </p:sp>
    </p:spTree>
    <p:extLst>
      <p:ext uri="{BB962C8B-B14F-4D97-AF65-F5344CB8AC3E}">
        <p14:creationId xmlns:p14="http://schemas.microsoft.com/office/powerpoint/2010/main" val="184654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elcome to Real Digital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762000"/>
            <a:ext cx="7162210" cy="5943600"/>
          </a:xfrm>
        </p:spPr>
      </p:pic>
      <p:sp>
        <p:nvSpPr>
          <p:cNvPr id="2" name="Title 1"/>
          <p:cNvSpPr>
            <a:spLocks noGrp="1"/>
          </p:cNvSpPr>
          <p:nvPr>
            <p:ph type="title"/>
          </p:nvPr>
        </p:nvSpPr>
        <p:spPr>
          <a:xfrm>
            <a:off x="457200" y="228600"/>
            <a:ext cx="8229600" cy="639762"/>
          </a:xfrm>
        </p:spPr>
        <p:txBody>
          <a:bodyPr>
            <a:normAutofit fontScale="90000"/>
          </a:bodyPr>
          <a:lstStyle/>
          <a:p>
            <a:r>
              <a:rPr lang="en-US" dirty="0" err="1" smtClean="0"/>
              <a:t>RealDigital</a:t>
            </a:r>
            <a:r>
              <a:rPr lang="en-US" dirty="0" smtClean="0"/>
              <a:t>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37</a:t>
            </a:fld>
            <a:endParaRPr lang="en-US"/>
          </a:p>
        </p:txBody>
      </p:sp>
    </p:spTree>
    <p:extLst>
      <p:ext uri="{BB962C8B-B14F-4D97-AF65-F5344CB8AC3E}">
        <p14:creationId xmlns:p14="http://schemas.microsoft.com/office/powerpoint/2010/main" val="114282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6" y="1905000"/>
            <a:ext cx="7924800" cy="4114800"/>
          </a:xfrm>
          <a:prstGeom prst="rect">
            <a:avLst/>
          </a:prstGeom>
        </p:spPr>
      </p:pic>
      <p:sp>
        <p:nvSpPr>
          <p:cNvPr id="2" name="Title 1"/>
          <p:cNvSpPr>
            <a:spLocks noGrp="1"/>
          </p:cNvSpPr>
          <p:nvPr>
            <p:ph type="title"/>
          </p:nvPr>
        </p:nvSpPr>
        <p:spPr/>
        <p:txBody>
          <a:bodyPr>
            <a:normAutofit/>
          </a:bodyPr>
          <a:lstStyle/>
          <a:p>
            <a:r>
              <a:rPr lang="en-US" sz="4000" dirty="0" smtClean="0"/>
              <a:t>Xilinx university program</a:t>
            </a:r>
            <a:endParaRPr lang="en-US" sz="4000" dirty="0"/>
          </a:p>
        </p:txBody>
      </p:sp>
      <p:sp>
        <p:nvSpPr>
          <p:cNvPr id="3" name="Content Placeholder 2"/>
          <p:cNvSpPr>
            <a:spLocks noGrp="1"/>
          </p:cNvSpPr>
          <p:nvPr>
            <p:ph idx="1"/>
          </p:nvPr>
        </p:nvSpPr>
        <p:spPr>
          <a:xfrm>
            <a:off x="457200" y="1295400"/>
            <a:ext cx="8229600" cy="4495800"/>
          </a:xfrm>
        </p:spPr>
        <p:txBody>
          <a:bodyPr/>
          <a:lstStyle/>
          <a:p>
            <a:pPr marL="0" indent="0">
              <a:buNone/>
            </a:pPr>
            <a:r>
              <a:rPr lang="en-US" sz="2000" dirty="0" smtClean="0">
                <a:hlinkClick r:id="rId4"/>
              </a:rPr>
              <a:t>https</a:t>
            </a:r>
            <a:r>
              <a:rPr lang="en-US" sz="2000" dirty="0">
                <a:hlinkClick r:id="rId4"/>
              </a:rPr>
              <a:t>://</a:t>
            </a:r>
            <a:r>
              <a:rPr lang="en-US" sz="2800" dirty="0" smtClean="0">
                <a:hlinkClick r:id="rId4"/>
              </a:rPr>
              <a:t>www.xilinx.com/support/university.html</a:t>
            </a:r>
            <a:endParaRPr lang="en-US" sz="2000" dirty="0" smtClean="0"/>
          </a:p>
        </p:txBody>
      </p:sp>
      <p:sp>
        <p:nvSpPr>
          <p:cNvPr id="5" name="TextBox 4"/>
          <p:cNvSpPr txBox="1"/>
          <p:nvPr/>
        </p:nvSpPr>
        <p:spPr>
          <a:xfrm>
            <a:off x="2362200" y="6019800"/>
            <a:ext cx="2400016" cy="338554"/>
          </a:xfrm>
          <a:prstGeom prst="rect">
            <a:avLst/>
          </a:prstGeom>
          <a:noFill/>
        </p:spPr>
        <p:txBody>
          <a:bodyPr wrap="none" rtlCol="0">
            <a:spAutoFit/>
          </a:bodyPr>
          <a:lstStyle/>
          <a:p>
            <a:r>
              <a:rPr lang="en-US" sz="1600" dirty="0" smtClean="0"/>
              <a:t>$74             $123          $200</a:t>
            </a:r>
            <a:endParaRPr lang="en-US" sz="1600" dirty="0"/>
          </a:p>
        </p:txBody>
      </p:sp>
      <p:sp>
        <p:nvSpPr>
          <p:cNvPr id="6" name="Date Placeholder 5"/>
          <p:cNvSpPr>
            <a:spLocks noGrp="1"/>
          </p:cNvSpPr>
          <p:nvPr>
            <p:ph type="dt" sz="half" idx="10"/>
          </p:nvPr>
        </p:nvSpPr>
        <p:spPr/>
        <p:txBody>
          <a:bodyPr/>
          <a:lstStyle/>
          <a:p>
            <a:fld id="{641A6DBF-E558-4860-BAAD-D0175BA6C009}" type="datetime1">
              <a:rPr lang="en-US" smtClean="0"/>
              <a:t>2/21/2023</a:t>
            </a:fld>
            <a:endParaRPr lang="en-US" dirty="0"/>
          </a:p>
        </p:txBody>
      </p:sp>
      <p:sp>
        <p:nvSpPr>
          <p:cNvPr id="7" name="Slide Number Placeholder 6"/>
          <p:cNvSpPr>
            <a:spLocks noGrp="1"/>
          </p:cNvSpPr>
          <p:nvPr>
            <p:ph type="sldNum" sz="quarter" idx="12"/>
          </p:nvPr>
        </p:nvSpPr>
        <p:spPr/>
        <p:txBody>
          <a:bodyPr/>
          <a:lstStyle/>
          <a:p>
            <a:fld id="{8C4915E3-0B55-498E-8533-E3BB9F551847}" type="slidenum">
              <a:rPr lang="en-US" smtClean="0"/>
              <a:t>38</a:t>
            </a:fld>
            <a:endParaRPr lang="en-US"/>
          </a:p>
        </p:txBody>
      </p:sp>
      <p:sp>
        <p:nvSpPr>
          <p:cNvPr id="10" name="TextBox 9"/>
          <p:cNvSpPr txBox="1"/>
          <p:nvPr/>
        </p:nvSpPr>
        <p:spPr>
          <a:xfrm>
            <a:off x="5105400" y="6039252"/>
            <a:ext cx="601447" cy="338554"/>
          </a:xfrm>
          <a:prstGeom prst="rect">
            <a:avLst/>
          </a:prstGeom>
          <a:noFill/>
        </p:spPr>
        <p:txBody>
          <a:bodyPr wrap="none" rtlCol="0">
            <a:spAutoFit/>
          </a:bodyPr>
          <a:lstStyle/>
          <a:p>
            <a:r>
              <a:rPr lang="en-US" sz="1600" dirty="0" smtClean="0"/>
              <a:t>$549</a:t>
            </a:r>
          </a:p>
        </p:txBody>
      </p:sp>
      <p:sp>
        <p:nvSpPr>
          <p:cNvPr id="13" name="TextBox 12"/>
          <p:cNvSpPr txBox="1"/>
          <p:nvPr/>
        </p:nvSpPr>
        <p:spPr>
          <a:xfrm>
            <a:off x="6190458" y="6056531"/>
            <a:ext cx="705642" cy="338554"/>
          </a:xfrm>
          <a:prstGeom prst="rect">
            <a:avLst/>
          </a:prstGeom>
          <a:noFill/>
        </p:spPr>
        <p:txBody>
          <a:bodyPr wrap="none" rtlCol="0">
            <a:spAutoFit/>
          </a:bodyPr>
          <a:lstStyle/>
          <a:p>
            <a:r>
              <a:rPr lang="en-US" sz="1600" dirty="0" smtClean="0"/>
              <a:t>$2149</a:t>
            </a:r>
            <a:endParaRPr lang="en-US" sz="1600" dirty="0"/>
          </a:p>
        </p:txBody>
      </p:sp>
      <p:sp>
        <p:nvSpPr>
          <p:cNvPr id="8" name="TextBox 7"/>
          <p:cNvSpPr txBox="1"/>
          <p:nvPr/>
        </p:nvSpPr>
        <p:spPr>
          <a:xfrm>
            <a:off x="7287021" y="6071637"/>
            <a:ext cx="705642" cy="338554"/>
          </a:xfrm>
          <a:prstGeom prst="rect">
            <a:avLst/>
          </a:prstGeom>
          <a:noFill/>
        </p:spPr>
        <p:txBody>
          <a:bodyPr wrap="none" rtlCol="0">
            <a:spAutoFit/>
          </a:bodyPr>
          <a:lstStyle/>
          <a:p>
            <a:r>
              <a:rPr lang="en-US" sz="1600" dirty="0"/>
              <a:t>$</a:t>
            </a:r>
            <a:r>
              <a:rPr lang="en-US" sz="1600" dirty="0" smtClean="0"/>
              <a:t>7695</a:t>
            </a:r>
            <a:endParaRPr lang="en-US" sz="1600" dirty="0"/>
          </a:p>
        </p:txBody>
      </p:sp>
    </p:spTree>
    <p:extLst>
      <p:ext uri="{BB962C8B-B14F-4D97-AF65-F5344CB8AC3E}">
        <p14:creationId xmlns:p14="http://schemas.microsoft.com/office/powerpoint/2010/main" val="2262951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basic academic boards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39</a:t>
            </a:fld>
            <a:endParaRPr lang="en-US"/>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762000"/>
            <a:ext cx="7267249" cy="5791200"/>
          </a:xfrm>
        </p:spPr>
      </p:pic>
    </p:spTree>
    <p:extLst>
      <p:ext uri="{BB962C8B-B14F-4D97-AF65-F5344CB8AC3E}">
        <p14:creationId xmlns:p14="http://schemas.microsoft.com/office/powerpoint/2010/main" val="309424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smtClean="0"/>
              <a:t>Some FPGA basics</a:t>
            </a:r>
          </a:p>
          <a:p>
            <a:r>
              <a:rPr lang="en-US" dirty="0" smtClean="0"/>
              <a:t>The FPGA Boot Camp review</a:t>
            </a:r>
          </a:p>
          <a:p>
            <a:pPr lvl="1"/>
            <a:r>
              <a:rPr lang="en-US" dirty="0" smtClean="0"/>
              <a:t>Choice of boards</a:t>
            </a:r>
          </a:p>
          <a:p>
            <a:pPr lvl="2"/>
            <a:r>
              <a:rPr lang="en-US" sz="2600" dirty="0" err="1" smtClean="0"/>
              <a:t>Terasic</a:t>
            </a:r>
            <a:r>
              <a:rPr lang="en-US" sz="2600" dirty="0" smtClean="0"/>
              <a:t> DE-10 Lite</a:t>
            </a:r>
          </a:p>
          <a:p>
            <a:pPr lvl="2"/>
            <a:r>
              <a:rPr lang="en-US" sz="2600" dirty="0" err="1" smtClean="0"/>
              <a:t>RealDigital</a:t>
            </a:r>
            <a:r>
              <a:rPr lang="en-US" sz="2600" dirty="0" smtClean="0"/>
              <a:t> Boolean board</a:t>
            </a:r>
          </a:p>
          <a:p>
            <a:pPr lvl="1"/>
            <a:r>
              <a:rPr lang="en-US" dirty="0"/>
              <a:t>C</a:t>
            </a:r>
            <a:r>
              <a:rPr lang="en-US" dirty="0" smtClean="0"/>
              <a:t>omments</a:t>
            </a:r>
          </a:p>
          <a:p>
            <a:r>
              <a:rPr lang="en-US" dirty="0" smtClean="0"/>
              <a:t>The $20 FPGA kit choices</a:t>
            </a:r>
          </a:p>
          <a:p>
            <a:pPr lvl="1"/>
            <a:r>
              <a:rPr lang="en-US" dirty="0" smtClean="0"/>
              <a:t>The </a:t>
            </a:r>
            <a:r>
              <a:rPr lang="en-US" dirty="0" err="1"/>
              <a:t>Seeed</a:t>
            </a:r>
            <a:r>
              <a:rPr lang="en-US" dirty="0"/>
              <a:t> </a:t>
            </a:r>
            <a:r>
              <a:rPr lang="en-US" dirty="0" smtClean="0"/>
              <a:t>Studio Tang </a:t>
            </a:r>
            <a:r>
              <a:rPr lang="en-US" dirty="0" err="1" smtClean="0"/>
              <a:t>nano</a:t>
            </a:r>
            <a:r>
              <a:rPr lang="en-US" dirty="0" smtClean="0"/>
              <a:t> 9K</a:t>
            </a:r>
          </a:p>
          <a:p>
            <a:pPr lvl="1"/>
            <a:r>
              <a:rPr lang="en-US" dirty="0" smtClean="0"/>
              <a:t>The </a:t>
            </a:r>
            <a:r>
              <a:rPr lang="en-US" dirty="0" err="1" smtClean="0"/>
              <a:t>Alinx</a:t>
            </a:r>
            <a:r>
              <a:rPr lang="en-US" dirty="0" smtClean="0"/>
              <a:t> AX309 Spartan-6 board</a:t>
            </a:r>
          </a:p>
          <a:p>
            <a:r>
              <a:rPr lang="en-US" dirty="0" smtClean="0"/>
              <a:t>Advanced FPGA subjects of note</a:t>
            </a:r>
          </a:p>
          <a:p>
            <a:pPr lvl="1"/>
            <a:r>
              <a:rPr lang="en-US" dirty="0" err="1" smtClean="0"/>
              <a:t>RealDigital</a:t>
            </a:r>
            <a:r>
              <a:rPr lang="en-US" dirty="0" smtClean="0"/>
              <a:t> board selection</a:t>
            </a:r>
          </a:p>
          <a:p>
            <a:pPr lvl="1"/>
            <a:r>
              <a:rPr lang="en-US" dirty="0" smtClean="0"/>
              <a:t>AMD/Xilinx academic boards</a:t>
            </a:r>
          </a:p>
          <a:p>
            <a:pPr lvl="1"/>
            <a:r>
              <a:rPr lang="en-US" dirty="0" smtClean="0"/>
              <a:t>Intel/Altera academic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dirty="0"/>
          </a:p>
        </p:txBody>
      </p:sp>
    </p:spTree>
    <p:extLst>
      <p:ext uri="{BB962C8B-B14F-4D97-AF65-F5344CB8AC3E}">
        <p14:creationId xmlns:p14="http://schemas.microsoft.com/office/powerpoint/2010/main" val="320289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academic boards w/ARM </a:t>
            </a:r>
            <a:r>
              <a:rPr lang="en-US" sz="4000" dirty="0" err="1" smtClean="0"/>
              <a:t>uPs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40</a:t>
            </a:fld>
            <a:endParaRPr lang="en-US"/>
          </a:p>
        </p:txBody>
      </p:sp>
      <p:pic>
        <p:nvPicPr>
          <p:cNvPr id="8" name="Content Placeholder 7"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221793" cy="5562600"/>
          </a:xfrm>
        </p:spPr>
      </p:pic>
    </p:spTree>
    <p:extLst>
      <p:ext uri="{BB962C8B-B14F-4D97-AF65-F5344CB8AC3E}">
        <p14:creationId xmlns:p14="http://schemas.microsoft.com/office/powerpoint/2010/main" val="76325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high end academic boards</a:t>
            </a:r>
            <a:endParaRPr lang="en-US" sz="4000" dirty="0"/>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305800" cy="5619437"/>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41</a:t>
            </a:fld>
            <a:endParaRPr lang="en-US"/>
          </a:p>
        </p:txBody>
      </p:sp>
    </p:spTree>
    <p:extLst>
      <p:ext uri="{BB962C8B-B14F-4D97-AF65-F5344CB8AC3E}">
        <p14:creationId xmlns:p14="http://schemas.microsoft.com/office/powerpoint/2010/main" val="668460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dirty="0" smtClean="0"/>
              <a:t>Intel/Altera education program</a:t>
            </a:r>
            <a:r>
              <a:rPr lang="en-US" sz="4000" dirty="0" smtClean="0"/>
              <a:t/>
            </a:r>
            <a:br>
              <a:rPr lang="en-US" sz="4000" dirty="0" smtClean="0"/>
            </a:br>
            <a:r>
              <a:rPr lang="en-US" sz="3100" dirty="0"/>
              <a:t>https://fpgacademy.org/boards.html</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42</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62" y="1295400"/>
            <a:ext cx="8871348" cy="4038600"/>
          </a:xfrm>
        </p:spPr>
      </p:pic>
      <p:sp>
        <p:nvSpPr>
          <p:cNvPr id="10" name="TextBox 9"/>
          <p:cNvSpPr txBox="1"/>
          <p:nvPr/>
        </p:nvSpPr>
        <p:spPr>
          <a:xfrm>
            <a:off x="2133600" y="5638800"/>
            <a:ext cx="4950073" cy="369332"/>
          </a:xfrm>
          <a:prstGeom prst="rect">
            <a:avLst/>
          </a:prstGeom>
          <a:noFill/>
        </p:spPr>
        <p:txBody>
          <a:bodyPr wrap="none" rtlCol="0">
            <a:spAutoFit/>
          </a:bodyPr>
          <a:lstStyle/>
          <a:p>
            <a:r>
              <a:rPr lang="en-US" dirty="0" smtClean="0"/>
              <a:t>A very high end board, the others also from </a:t>
            </a:r>
            <a:r>
              <a:rPr lang="en-US" dirty="0" err="1" smtClean="0"/>
              <a:t>Terasic</a:t>
            </a:r>
            <a:endParaRPr lang="en-US" dirty="0"/>
          </a:p>
        </p:txBody>
      </p:sp>
    </p:spTree>
    <p:extLst>
      <p:ext uri="{BB962C8B-B14F-4D97-AF65-F5344CB8AC3E}">
        <p14:creationId xmlns:p14="http://schemas.microsoft.com/office/powerpoint/2010/main" val="160083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9K using long breadboard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43</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1371600"/>
            <a:ext cx="8229600" cy="2856777"/>
          </a:xfrm>
        </p:spPr>
      </p:pic>
      <p:sp>
        <p:nvSpPr>
          <p:cNvPr id="8" name="TextBox 7"/>
          <p:cNvSpPr txBox="1"/>
          <p:nvPr/>
        </p:nvSpPr>
        <p:spPr>
          <a:xfrm>
            <a:off x="2362200" y="4572000"/>
            <a:ext cx="5228932" cy="1200329"/>
          </a:xfrm>
          <a:prstGeom prst="rect">
            <a:avLst/>
          </a:prstGeom>
          <a:noFill/>
        </p:spPr>
        <p:txBody>
          <a:bodyPr wrap="none" rtlCol="0">
            <a:spAutoFit/>
          </a:bodyPr>
          <a:lstStyle/>
          <a:p>
            <a:r>
              <a:rPr lang="en-US" dirty="0" smtClean="0"/>
              <a:t>Tang </a:t>
            </a:r>
            <a:r>
              <a:rPr lang="en-US" dirty="0" err="1" smtClean="0"/>
              <a:t>nano</a:t>
            </a:r>
            <a:r>
              <a:rPr lang="en-US" dirty="0" smtClean="0"/>
              <a:t> 9K mounted on full length breadboard</a:t>
            </a:r>
          </a:p>
          <a:p>
            <a:r>
              <a:rPr lang="en-US" dirty="0" smtClean="0"/>
              <a:t>9K rotated 180 degrees for access to HDMI connector</a:t>
            </a:r>
          </a:p>
          <a:p>
            <a:r>
              <a:rPr lang="en-US" dirty="0" smtClean="0"/>
              <a:t>Barely able to connect USB </a:t>
            </a:r>
          </a:p>
          <a:p>
            <a:r>
              <a:rPr lang="en-US" dirty="0" smtClean="0"/>
              <a:t>Not enough rows for good access to IO pins</a:t>
            </a:r>
          </a:p>
        </p:txBody>
      </p:sp>
    </p:spTree>
    <p:extLst>
      <p:ext uri="{BB962C8B-B14F-4D97-AF65-F5344CB8AC3E}">
        <p14:creationId xmlns:p14="http://schemas.microsoft.com/office/powerpoint/2010/main" val="284026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44</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sz="4000" dirty="0" smtClean="0"/>
              <a:t>Boolean board </a:t>
            </a:r>
            <a:r>
              <a:rPr lang="en-US" sz="3200" dirty="0" smtClean="0"/>
              <a:t>$74</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174" y="1133385"/>
            <a:ext cx="7314026" cy="5038816"/>
          </a:xfrm>
        </p:spPr>
      </p:pic>
      <p:sp>
        <p:nvSpPr>
          <p:cNvPr id="3" name="Date Placeholder 2"/>
          <p:cNvSpPr>
            <a:spLocks noGrp="1"/>
          </p:cNvSpPr>
          <p:nvPr>
            <p:ph type="dt" sz="half" idx="10"/>
          </p:nvPr>
        </p:nvSpPr>
        <p:spPr/>
        <p:txBody>
          <a:bodyPr/>
          <a:lstStyle/>
          <a:p>
            <a:fld id="{11ED16A2-0DBD-4FDE-8B57-DF097730E847}"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45</a:t>
            </a:fld>
            <a:endParaRPr lang="en-US"/>
          </a:p>
        </p:txBody>
      </p:sp>
    </p:spTree>
    <p:extLst>
      <p:ext uri="{BB962C8B-B14F-4D97-AF65-F5344CB8AC3E}">
        <p14:creationId xmlns:p14="http://schemas.microsoft.com/office/powerpoint/2010/main" val="345630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46</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143000"/>
            <a:ext cx="8229600" cy="5181600"/>
          </a:xfrm>
        </p:spPr>
        <p:txBody>
          <a:bodyPr>
            <a:normAutofit fontScale="85000" lnSpcReduction="1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sz="2800" dirty="0" smtClean="0"/>
              <a:t>Courseware </a:t>
            </a:r>
            <a:r>
              <a:rPr lang="en-US" sz="2800" dirty="0"/>
              <a:t>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u="sng" dirty="0" smtClean="0">
                <a:hlinkClick r:id="rId4"/>
              </a:rPr>
              <a:t> </a:t>
            </a:r>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 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tutorials on the </a:t>
            </a:r>
            <a:r>
              <a:rPr lang="en-US" sz="2800" dirty="0" smtClean="0"/>
              <a:t>internet</a:t>
            </a:r>
          </a:p>
          <a:p>
            <a:pPr marL="514350" indent="-457200"/>
            <a:r>
              <a:rPr lang="en-US" sz="2800" dirty="0" smtClean="0"/>
              <a:t>ARM has an education kit using an FPGA</a:t>
            </a:r>
            <a:endParaRPr lang="en-US" sz="2800" dirty="0" smtClean="0"/>
          </a:p>
        </p:txBody>
      </p:sp>
      <p:sp>
        <p:nvSpPr>
          <p:cNvPr id="4" name="Date Placeholder 3"/>
          <p:cNvSpPr>
            <a:spLocks noGrp="1"/>
          </p:cNvSpPr>
          <p:nvPr>
            <p:ph type="dt" sz="half" idx="10"/>
          </p:nvPr>
        </p:nvSpPr>
        <p:spPr/>
        <p:txBody>
          <a:bodyPr/>
          <a:lstStyle/>
          <a:p>
            <a:fld id="{DAC60CDB-0F5B-4FD0-8F77-097B71C7F146}"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47</a:t>
            </a:fld>
            <a:endParaRPr lang="en-US"/>
          </a:p>
        </p:txBody>
      </p:sp>
    </p:spTree>
    <p:extLst>
      <p:ext uri="{BB962C8B-B14F-4D97-AF65-F5344CB8AC3E}">
        <p14:creationId xmlns:p14="http://schemas.microsoft.com/office/powerpoint/2010/main" val="1355518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smtClean="0"/>
              <a:t>FPGA Basics</a:t>
            </a:r>
            <a:endParaRPr lang="en-US" sz="4000" dirty="0"/>
          </a:p>
        </p:txBody>
      </p:sp>
      <p:sp>
        <p:nvSpPr>
          <p:cNvPr id="3" name="Content Placeholder 2"/>
          <p:cNvSpPr>
            <a:spLocks noGrp="1"/>
          </p:cNvSpPr>
          <p:nvPr>
            <p:ph idx="1"/>
          </p:nvPr>
        </p:nvSpPr>
        <p:spPr>
          <a:xfrm>
            <a:off x="457200" y="1066800"/>
            <a:ext cx="8229600" cy="5257800"/>
          </a:xfrm>
        </p:spPr>
        <p:txBody>
          <a:bodyPr>
            <a:normAutofit/>
          </a:bodyPr>
          <a:lstStyle/>
          <a:p>
            <a:r>
              <a:rPr lang="en-US" dirty="0" smtClean="0"/>
              <a:t>LUTs	</a:t>
            </a:r>
            <a:r>
              <a:rPr lang="en-US" sz="2800" dirty="0" smtClean="0"/>
              <a:t>Four to six inputs, one or two outputs</a:t>
            </a:r>
          </a:p>
          <a:p>
            <a:pPr lvl="1"/>
            <a:r>
              <a:rPr lang="en-US" dirty="0" smtClean="0"/>
              <a:t>Consistent within a family of parts</a:t>
            </a:r>
          </a:p>
          <a:p>
            <a:pPr lvl="1"/>
            <a:r>
              <a:rPr lang="en-US" dirty="0" smtClean="0"/>
              <a:t>A 6LUT equals approximately 1.5 4LUTs</a:t>
            </a:r>
          </a:p>
          <a:p>
            <a:r>
              <a:rPr lang="en-US" dirty="0" smtClean="0"/>
              <a:t>D flip-flops	</a:t>
            </a:r>
            <a:r>
              <a:rPr lang="en-US" sz="2800" dirty="0" smtClean="0"/>
              <a:t>Clock &amp; D in, Q &amp; not-Q out</a:t>
            </a:r>
            <a:endParaRPr lang="en-US" dirty="0" smtClean="0"/>
          </a:p>
          <a:p>
            <a:r>
              <a:rPr lang="en-US" dirty="0" smtClean="0"/>
              <a:t>Block RAM	</a:t>
            </a:r>
            <a:r>
              <a:rPr lang="en-US" sz="2800" dirty="0" smtClean="0"/>
              <a:t>Two R/W ports, aspect ratio adj.</a:t>
            </a:r>
            <a:endParaRPr lang="en-US" dirty="0" smtClean="0"/>
          </a:p>
          <a:p>
            <a:r>
              <a:rPr lang="en-US" dirty="0" smtClean="0"/>
              <a:t>IO pins		</a:t>
            </a:r>
            <a:r>
              <a:rPr lang="en-US" sz="2800" dirty="0" smtClean="0"/>
              <a:t>Voltage &amp; drive strength adj.</a:t>
            </a:r>
            <a:endParaRPr lang="en-US" dirty="0" smtClean="0"/>
          </a:p>
          <a:p>
            <a:r>
              <a:rPr lang="en-US" dirty="0" smtClean="0"/>
              <a:t>DSP		</a:t>
            </a:r>
            <a:r>
              <a:rPr lang="en-US" sz="2800" dirty="0" smtClean="0"/>
              <a:t>Multiply and/or accumulate </a:t>
            </a:r>
          </a:p>
          <a:p>
            <a:r>
              <a:rPr lang="en-US" dirty="0" smtClean="0"/>
              <a:t>Tools		</a:t>
            </a:r>
            <a:r>
              <a:rPr lang="en-US" sz="2800" dirty="0" smtClean="0"/>
              <a:t>Open source or vendor provided</a:t>
            </a:r>
          </a:p>
          <a:p>
            <a:pPr lvl="1"/>
            <a:r>
              <a:rPr lang="en-US" sz="2400" smtClean="0"/>
              <a:t>Free tools for </a:t>
            </a:r>
            <a:r>
              <a:rPr lang="en-US" sz="2400" dirty="0" smtClean="0"/>
              <a:t>small &amp; medium size low cost parts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241980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LUT + DFF</a:t>
            </a:r>
            <a:br>
              <a:rPr lang="en-US" dirty="0" smtClean="0"/>
            </a:br>
            <a:r>
              <a:rPr lang="en-US" sz="2700" dirty="0" smtClean="0"/>
              <a:t>Lattice Semiconductor iCE40FamilyHandbook.pdf pg6-2</a:t>
            </a:r>
            <a:endParaRPr lang="en-US" sz="27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3861" y="1600200"/>
            <a:ext cx="667627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20A820CB-32E8-4802-9ABC-74C2E01640E3}" type="datetime1">
              <a:rPr lang="en-US" smtClean="0"/>
              <a:t>2/21/2023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3821260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a:xfrm>
            <a:off x="457200" y="990600"/>
            <a:ext cx="8229600" cy="4525963"/>
          </a:xfrm>
        </p:spPr>
        <p:txBody>
          <a:bodyPr/>
          <a:lstStyle/>
          <a:p>
            <a:r>
              <a:rPr lang="en-US" sz="2400" dirty="0">
                <a:hlinkClick r:id="rId3"/>
              </a:rPr>
              <a:t>https://nandland.com/lesson-15-what-is-a-block-ram-bram</a:t>
            </a:r>
            <a:r>
              <a:rPr lang="en-US" sz="2400" dirty="0" smtClean="0">
                <a:hlinkClick r:id="rId3"/>
              </a:rPr>
              <a:t>/</a:t>
            </a:r>
            <a:endParaRPr lang="en-US" sz="2400" dirty="0" smtClean="0"/>
          </a:p>
          <a:p>
            <a:r>
              <a:rPr lang="en-US" sz="2400" dirty="0" smtClean="0"/>
              <a:t>A full dual port block RAM has two sets of address, read data and write data along with clock and byte write enables.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84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Simplified DSP48A1 slice</a:t>
            </a:r>
            <a:br>
              <a:rPr lang="en-US" dirty="0" smtClean="0"/>
            </a:br>
            <a:r>
              <a:rPr lang="en-US" sz="3600" dirty="0"/>
              <a:t>X</a:t>
            </a:r>
            <a:r>
              <a:rPr lang="en-US" sz="3600" dirty="0" smtClean="0"/>
              <a:t>ilinx Spartan-6 FPGA DSP48A1 Slice </a:t>
            </a:r>
            <a:r>
              <a:rPr lang="en-US" sz="3600" dirty="0" err="1" smtClean="0"/>
              <a:t>pg</a:t>
            </a:r>
            <a:r>
              <a:rPr lang="en-US" sz="3600" dirty="0" smtClean="0"/>
              <a:t> 17</a:t>
            </a:r>
            <a:endParaRPr lang="en-US" sz="3600"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3621" y="1600200"/>
            <a:ext cx="785675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B7C8B22-6A03-443E-A6D8-70B220FFDDBC}" type="datetime1">
              <a:rPr lang="en-US" smtClean="0"/>
              <a:t>2/21/2023</a:t>
            </a:fld>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9</a:t>
            </a:fld>
            <a:endParaRPr lang="en-US"/>
          </a:p>
        </p:txBody>
      </p:sp>
    </p:spTree>
    <p:extLst>
      <p:ext uri="{BB962C8B-B14F-4D97-AF65-F5344CB8AC3E}">
        <p14:creationId xmlns:p14="http://schemas.microsoft.com/office/powerpoint/2010/main" val="3921543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11138</TotalTime>
  <Words>3379</Words>
  <Application>Microsoft Office PowerPoint</Application>
  <PresentationFormat>On-screen Show (4:3)</PresentationFormat>
  <Paragraphs>577</Paragraphs>
  <Slides>48</Slides>
  <Notes>44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One year review of the Emerging Technology Grant for  Digital Systems Education</vt:lpstr>
      <vt:lpstr>Preliminaries</vt:lpstr>
      <vt:lpstr>Caveats</vt:lpstr>
      <vt:lpstr>Outline</vt:lpstr>
      <vt:lpstr>FPGA Basics</vt:lpstr>
      <vt:lpstr>LUT + DFF Lattice Semiconductor iCE40FamilyHandbook.pdf pg6-2</vt:lpstr>
      <vt:lpstr>LUTs</vt:lpstr>
      <vt:lpstr>Block RAM tutorial</vt:lpstr>
      <vt:lpstr>Simplified DSP48A1 slice Xilinx Spartan-6 FPGA DSP48A1 Slice pg 17</vt:lpstr>
      <vt:lpstr>The FPGA Boot Camp task</vt:lpstr>
      <vt:lpstr>The FPGA Boot Camp Board choices</vt:lpstr>
      <vt:lpstr>DE10-Lite versus Boolean board</vt:lpstr>
      <vt:lpstr>The FPGA Boot Camp agenda With plenty of hands-on (lab) time</vt:lpstr>
      <vt:lpstr>The FPGA Boot Camp Comments</vt:lpstr>
      <vt:lpstr>The $20 FPGA Kit agenda</vt:lpstr>
      <vt:lpstr>Tang Nano 9K kit assembled</vt:lpstr>
      <vt:lpstr>Alinx Spartan-6 board &amp; JTAG</vt:lpstr>
      <vt:lpstr>The Alinx Spartan-6 kit</vt:lpstr>
      <vt:lpstr>The Tang nano 9K kit</vt:lpstr>
      <vt:lpstr>Display board tm1638-7-segment-display-keypad-led-module</vt:lpstr>
      <vt:lpstr>DIP Switch</vt:lpstr>
      <vt:lpstr>Solderless Breadboard</vt:lpstr>
      <vt:lpstr>PowerPoint Presentation</vt:lpstr>
      <vt:lpstr>RTL for driving display</vt:lpstr>
      <vt:lpstr>Tang nano 9K: What is missing</vt:lpstr>
      <vt:lpstr>$20 kits versus full feature board</vt:lpstr>
      <vt:lpstr>Digital-Designer logic simulator</vt:lpstr>
      <vt:lpstr>Interactive digital simulation</vt:lpstr>
      <vt:lpstr> </vt:lpstr>
      <vt:lpstr>RTL (Register Transfer Language) VHDL and Verilog are “hardware description” languages</vt:lpstr>
      <vt:lpstr>Side by side VHDL and Verilog</vt:lpstr>
      <vt:lpstr>What FPGA tools do</vt:lpstr>
      <vt:lpstr>PowerPoint Presentation</vt:lpstr>
      <vt:lpstr>FPGA Video Tutorials</vt:lpstr>
      <vt:lpstr>Advanced FPGA boards and education</vt:lpstr>
      <vt:lpstr>Intel/Altera academic program</vt:lpstr>
      <vt:lpstr>RealDigital boards</vt:lpstr>
      <vt:lpstr>Xilinx university program</vt:lpstr>
      <vt:lpstr>Xilinx basic academic boards</vt:lpstr>
      <vt:lpstr>Xilinx academic boards w/ARM uPs</vt:lpstr>
      <vt:lpstr>Xilinx high end academic boards</vt:lpstr>
      <vt:lpstr>Intel/Altera education program https://fpgacademy.org/boards.html</vt:lpstr>
      <vt:lpstr>Tang 9K using long breadboard</vt:lpstr>
      <vt:lpstr>Long breadboard picture</vt:lpstr>
      <vt:lpstr>Boolean board $74</vt:lpstr>
      <vt:lpstr>mess of wires not cool any more</vt:lpstr>
      <vt:lpstr>Educational programs</vt:lpstr>
      <vt:lpstr>FPGA References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881</cp:revision>
  <cp:lastPrinted>2022-06-11T03:12:14Z</cp:lastPrinted>
  <dcterms:created xsi:type="dcterms:W3CDTF">2015-03-15T00:52:45Z</dcterms:created>
  <dcterms:modified xsi:type="dcterms:W3CDTF">2023-02-21T22:14:51Z</dcterms:modified>
</cp:coreProperties>
</file>